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2"/>
  </p:sldIdLst>
  <p:sldSz cx="10058400" cy="7772400"/>
  <p:notesSz cx="6858000" cy="9144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911" autoAdjust="0"/>
    <p:restoredTop sz="94660"/>
  </p:normalViewPr>
  <p:slideViewPr>
    <p:cSldViewPr>
      <p:cViewPr>
        <p:scale>
          <a:sx n="100" d="100"/>
          <a:sy n="100" d="100"/>
        </p:scale>
        <p:origin x="-420" y="318"/>
      </p:cViewPr>
      <p:guideLst>
        <p:guide orient="horz" pos="2448"/>
        <p:guide pos="316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/>
    <p:bodyStyle/>
    <p:otherStyle/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กลุ่ม 51"/>
          <p:cNvGrpSpPr/>
          <p:nvPr/>
        </p:nvGrpSpPr>
        <p:grpSpPr>
          <a:xfrm>
            <a:off x="0" y="-28575"/>
            <a:ext cx="10058400" cy="707886"/>
            <a:chOff x="0" y="-28575"/>
            <a:chExt cx="10058400" cy="707886"/>
          </a:xfrm>
        </p:grpSpPr>
        <p:sp>
          <p:nvSpPr>
            <p:cNvPr id="2" name="สามเหลี่ยมหน้าจั่ว 1"/>
            <p:cNvSpPr/>
            <p:nvPr/>
          </p:nvSpPr>
          <p:spPr>
            <a:xfrm>
              <a:off x="0" y="0"/>
              <a:ext cx="10058400" cy="645840"/>
            </a:xfrm>
            <a:prstGeom prst="triangle">
              <a:avLst>
                <a:gd name="adj" fmla="val 49859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b="1" dirty="0">
                <a:latin typeface="TH SarabunPSK" pitchFamily="34" charset="-34"/>
                <a:cs typeface="TH SarabunPSK" pitchFamily="34" charset="-34"/>
              </a:endParaRPr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4203204" y="-28575"/>
              <a:ext cx="1563248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th-TH" sz="2000" b="1" dirty="0" err="1" smtClean="0">
                  <a:solidFill>
                    <a:schemeClr val="bg1"/>
                  </a:solidFill>
                  <a:latin typeface="TH SarabunPSK" pitchFamily="34" charset="-34"/>
                  <a:cs typeface="TH SarabunPSK" pitchFamily="34" charset="-34"/>
                </a:rPr>
                <a:t>ยาเสพติด</a:t>
              </a:r>
              <a:r>
                <a:rPr lang="th-TH" sz="2000" b="1" dirty="0" smtClean="0">
                  <a:solidFill>
                    <a:schemeClr val="bg1"/>
                  </a:solidFill>
                  <a:latin typeface="TH SarabunPSK" pitchFamily="34" charset="-34"/>
                  <a:cs typeface="TH SarabunPSK" pitchFamily="34" charset="-34"/>
                </a:rPr>
                <a:t/>
              </a:r>
              <a:br>
                <a:rPr lang="th-TH" sz="2000" b="1" dirty="0" smtClean="0">
                  <a:solidFill>
                    <a:schemeClr val="bg1"/>
                  </a:solidFill>
                  <a:latin typeface="TH SarabunPSK" pitchFamily="34" charset="-34"/>
                  <a:cs typeface="TH SarabunPSK" pitchFamily="34" charset="-34"/>
                </a:rPr>
              </a:br>
              <a:r>
                <a:rPr lang="th-TH" sz="2000" b="1" dirty="0" smtClean="0">
                  <a:solidFill>
                    <a:schemeClr val="bg1"/>
                  </a:solidFill>
                  <a:latin typeface="TH SarabunPSK" pitchFamily="34" charset="-34"/>
                  <a:cs typeface="TH SarabunPSK" pitchFamily="34" charset="-34"/>
                </a:rPr>
                <a:t>ปีงบประมาณ </a:t>
              </a:r>
              <a:r>
                <a:rPr lang="en-US" sz="2000" b="1" dirty="0" smtClean="0">
                  <a:solidFill>
                    <a:schemeClr val="bg1"/>
                  </a:solidFill>
                  <a:latin typeface="TH SarabunPSK" pitchFamily="34" charset="-34"/>
                  <a:cs typeface="TH SarabunPSK" pitchFamily="34" charset="-34"/>
                </a:rPr>
                <a:t>2562</a:t>
              </a:r>
              <a:endParaRPr lang="th-TH" sz="2000" b="1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endParaRPr>
            </a:p>
          </p:txBody>
        </p:sp>
      </p:grpSp>
      <p:grpSp>
        <p:nvGrpSpPr>
          <p:cNvPr id="53" name="กลุ่ม 52"/>
          <p:cNvGrpSpPr/>
          <p:nvPr/>
        </p:nvGrpSpPr>
        <p:grpSpPr>
          <a:xfrm>
            <a:off x="0" y="740321"/>
            <a:ext cx="4741168" cy="1032495"/>
            <a:chOff x="0" y="1197521"/>
            <a:chExt cx="4741168" cy="1032495"/>
          </a:xfrm>
        </p:grpSpPr>
        <p:sp>
          <p:nvSpPr>
            <p:cNvPr id="10" name="สี่เหลี่ยมผืนผ้า 9"/>
            <p:cNvSpPr/>
            <p:nvPr/>
          </p:nvSpPr>
          <p:spPr>
            <a:xfrm>
              <a:off x="924744" y="1221904"/>
              <a:ext cx="3816424" cy="1008112"/>
            </a:xfrm>
            <a:prstGeom prst="rect">
              <a:avLst/>
            </a:prstGeom>
            <a:ln/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wrap="none" lIns="0" tIns="0" rIns="0" bIns="0">
              <a:noAutofit/>
            </a:bodyPr>
            <a:lstStyle/>
            <a:p>
              <a:r>
                <a:rPr lang="th-TH" sz="1600" b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TH SarabunPSK" pitchFamily="34" charset="-34"/>
                  <a:cs typeface="TH SarabunPSK" pitchFamily="34" charset="-34"/>
                </a:rPr>
                <a:t> 1. </a:t>
              </a:r>
              <a:r>
                <a:rPr lang="th-TH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TH SarabunPSK" pitchFamily="34" charset="-34"/>
                  <a:cs typeface="TH SarabunPSK" pitchFamily="34" charset="-34"/>
                </a:rPr>
                <a:t>ผู้ใช้  ผู้เสพ ผู้ติด</a:t>
              </a:r>
              <a:r>
                <a:rPr lang="th-TH" sz="1600" b="1" dirty="0" err="1">
                  <a:solidFill>
                    <a:schemeClr val="tx1">
                      <a:lumMod val="95000"/>
                      <a:lumOff val="5000"/>
                    </a:schemeClr>
                  </a:solidFill>
                  <a:latin typeface="TH SarabunPSK" pitchFamily="34" charset="-34"/>
                  <a:cs typeface="TH SarabunPSK" pitchFamily="34" charset="-34"/>
                </a:rPr>
                <a:t>ยาเสพติด</a:t>
              </a:r>
              <a:r>
                <a:rPr lang="th-TH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TH SarabunPSK" pitchFamily="34" charset="-34"/>
                  <a:cs typeface="TH SarabunPSK" pitchFamily="34" charset="-34"/>
                </a:rPr>
                <a:t>ได้รับการบำบัดฟื้นฟู  ลดอันตราย</a:t>
              </a:r>
              <a:r>
                <a:rPr lang="th-TH" sz="1600" b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TH SarabunPSK" pitchFamily="34" charset="-34"/>
                  <a:cs typeface="TH SarabunPSK" pitchFamily="34" charset="-34"/>
                </a:rPr>
                <a:t>จาก</a:t>
              </a:r>
              <a:br>
                <a:rPr lang="th-TH" sz="1600" b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TH SarabunPSK" pitchFamily="34" charset="-34"/>
                  <a:cs typeface="TH SarabunPSK" pitchFamily="34" charset="-34"/>
                </a:rPr>
              </a:br>
              <a:r>
                <a:rPr lang="th-TH" sz="1600" b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TH SarabunPSK" pitchFamily="34" charset="-34"/>
                  <a:cs typeface="TH SarabunPSK" pitchFamily="34" charset="-34"/>
                </a:rPr>
                <a:t>    </a:t>
              </a:r>
              <a:r>
                <a:rPr lang="th-TH" sz="1600" b="1" dirty="0" err="1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TH SarabunPSK" pitchFamily="34" charset="-34"/>
                  <a:cs typeface="TH SarabunPSK" pitchFamily="34" charset="-34"/>
                </a:rPr>
                <a:t>ยา</a:t>
              </a:r>
              <a:r>
                <a:rPr lang="th-TH" sz="1600" b="1" dirty="0" err="1">
                  <a:solidFill>
                    <a:schemeClr val="tx1">
                      <a:lumMod val="95000"/>
                      <a:lumOff val="5000"/>
                    </a:schemeClr>
                  </a:solidFill>
                  <a:latin typeface="TH SarabunPSK" pitchFamily="34" charset="-34"/>
                  <a:cs typeface="TH SarabunPSK" pitchFamily="34" charset="-34"/>
                </a:rPr>
                <a:t>เสพ</a:t>
              </a:r>
              <a:r>
                <a:rPr lang="th-TH" sz="1600" b="1" dirty="0" err="1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TH SarabunPSK" pitchFamily="34" charset="-34"/>
                  <a:cs typeface="TH SarabunPSK" pitchFamily="34" charset="-34"/>
                </a:rPr>
                <a:t>ติด</a:t>
              </a:r>
              <a:r>
                <a:rPr lang="th-TH" sz="1600" b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TH SarabunPSK" pitchFamily="34" charset="-34"/>
                  <a:cs typeface="TH SarabunPSK" pitchFamily="34" charset="-34"/>
                </a:rPr>
                <a:t>และ</a:t>
              </a:r>
              <a:r>
                <a:rPr lang="th-TH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TH SarabunPSK" pitchFamily="34" charset="-34"/>
                  <a:cs typeface="TH SarabunPSK" pitchFamily="34" charset="-34"/>
                </a:rPr>
                <a:t>ติดตามดูแลช่วยเหลือตามมาตรฐาน</a:t>
              </a:r>
              <a:endParaRPr lang="th-TH" sz="1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itchFamily="34" charset="-34"/>
                <a:cs typeface="TH SarabunPSK" pitchFamily="34" charset="-34"/>
              </a:endParaRPr>
            </a:p>
            <a:p>
              <a:r>
                <a:rPr lang="th-TH" sz="1600" b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TH SarabunPSK" pitchFamily="34" charset="-34"/>
                  <a:cs typeface="TH SarabunPSK" pitchFamily="34" charset="-34"/>
                </a:rPr>
                <a:t> 2. </a:t>
              </a:r>
              <a:r>
                <a:rPr lang="th-TH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TH SarabunPSK" pitchFamily="34" charset="-34"/>
                  <a:cs typeface="TH SarabunPSK" pitchFamily="34" charset="-34"/>
                </a:rPr>
                <a:t>ประชาชนได้รับการสร้างเสริมภูมิคุ้มกันและป้องกันภัย</a:t>
              </a:r>
              <a:r>
                <a:rPr lang="th-TH" sz="1600" b="1" dirty="0" err="1">
                  <a:solidFill>
                    <a:schemeClr val="tx1">
                      <a:lumMod val="95000"/>
                      <a:lumOff val="5000"/>
                    </a:schemeClr>
                  </a:solidFill>
                  <a:latin typeface="TH SarabunPSK" pitchFamily="34" charset="-34"/>
                  <a:cs typeface="TH SarabunPSK" pitchFamily="34" charset="-34"/>
                </a:rPr>
                <a:t>ยาเสพติด</a:t>
              </a:r>
              <a:r>
                <a:rPr lang="th-TH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TH SarabunPSK" pitchFamily="34" charset="-34"/>
                  <a:cs typeface="TH SarabunPSK" pitchFamily="34" charset="-34"/>
                </a:rPr>
                <a:t> </a:t>
              </a:r>
              <a:endParaRPr lang="th-TH" sz="1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itchFamily="34" charset="-34"/>
                <a:cs typeface="TH SarabunPSK" pitchFamily="34" charset="-34"/>
              </a:endParaRPr>
            </a:p>
            <a:p>
              <a:r>
                <a:rPr lang="th-TH" sz="1600" b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TH SarabunPSK" pitchFamily="34" charset="-34"/>
                  <a:cs typeface="TH SarabunPSK" pitchFamily="34" charset="-34"/>
                </a:rPr>
                <a:t/>
              </a:r>
              <a:br>
                <a:rPr lang="th-TH" sz="1600" b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TH SarabunPSK" pitchFamily="34" charset="-34"/>
                  <a:cs typeface="TH SarabunPSK" pitchFamily="34" charset="-34"/>
                </a:rPr>
              </a:br>
              <a:endParaRPr lang="th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itchFamily="34" charset="-34"/>
                <a:cs typeface="TH SarabunPSK" pitchFamily="34" charset="-34"/>
              </a:endParaRPr>
            </a:p>
          </p:txBody>
        </p:sp>
        <p:grpSp>
          <p:nvGrpSpPr>
            <p:cNvPr id="7" name="กลุ่ม 6"/>
            <p:cNvGrpSpPr/>
            <p:nvPr/>
          </p:nvGrpSpPr>
          <p:grpSpPr>
            <a:xfrm>
              <a:off x="0" y="1197521"/>
              <a:ext cx="1008112" cy="936104"/>
              <a:chOff x="924744" y="2374032"/>
              <a:chExt cx="1368152" cy="1152128"/>
            </a:xfrm>
          </p:grpSpPr>
          <p:sp>
            <p:nvSpPr>
              <p:cNvPr id="5" name="ข้าวหลามตัด 4"/>
              <p:cNvSpPr/>
              <p:nvPr/>
            </p:nvSpPr>
            <p:spPr>
              <a:xfrm>
                <a:off x="924744" y="2374032"/>
                <a:ext cx="1368152" cy="1152128"/>
              </a:xfrm>
              <a:prstGeom prst="diamond">
                <a:avLst/>
              </a:prstGeom>
              <a:solidFill>
                <a:schemeClr val="bg1">
                  <a:lumMod val="8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/>
              </a:p>
            </p:txBody>
          </p:sp>
          <p:sp>
            <p:nvSpPr>
              <p:cNvPr id="6" name="TextBox 5"/>
              <p:cNvSpPr txBox="1"/>
              <p:nvPr/>
            </p:nvSpPr>
            <p:spPr>
              <a:xfrm>
                <a:off x="1121009" y="2688249"/>
                <a:ext cx="1065353" cy="45456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th-TH" sz="1800" b="1" dirty="0" smtClean="0">
                    <a:solidFill>
                      <a:schemeClr val="tx2">
                        <a:lumMod val="75000"/>
                      </a:schemeClr>
                    </a:solidFill>
                    <a:latin typeface="TH SarabunPSK" pitchFamily="34" charset="-34"/>
                    <a:cs typeface="TH SarabunPSK" pitchFamily="34" charset="-34"/>
                  </a:rPr>
                  <a:t>เป้าหมาย</a:t>
                </a:r>
                <a:endParaRPr lang="th-TH" sz="1800" b="1" dirty="0">
                  <a:solidFill>
                    <a:schemeClr val="tx2">
                      <a:lumMod val="75000"/>
                    </a:schemeClr>
                  </a:solidFill>
                  <a:latin typeface="TH SarabunPSK" pitchFamily="34" charset="-34"/>
                  <a:cs typeface="TH SarabunPSK" pitchFamily="34" charset="-34"/>
                </a:endParaRPr>
              </a:p>
            </p:txBody>
          </p:sp>
        </p:grpSp>
      </p:grpSp>
      <p:sp>
        <p:nvSpPr>
          <p:cNvPr id="9" name="สี่เหลี่ยมผืนผ้า 8"/>
          <p:cNvSpPr/>
          <p:nvPr/>
        </p:nvSpPr>
        <p:spPr>
          <a:xfrm>
            <a:off x="492696" y="1869976"/>
            <a:ext cx="9217024" cy="614952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>
            <a:noAutofit/>
          </a:bodyPr>
          <a:lstStyle/>
          <a:p>
            <a:pPr indent="0">
              <a:spcBef>
                <a:spcPts val="1470"/>
              </a:spcBef>
              <a:spcAft>
                <a:spcPts val="980"/>
              </a:spcAft>
            </a:pPr>
            <a:r>
              <a:rPr lang="en-US" sz="1600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 KPI </a:t>
            </a:r>
            <a:r>
              <a:rPr lang="en-US" sz="1600" b="1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:</a:t>
            </a:r>
            <a:r>
              <a:rPr lang="th" sz="1600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" sz="1600" b="1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ร้อยละ 20 ของผู้ติดยาเสพติดที่บำบัดครบตามเกณฑ์ที่กำหนดของแต่ละระบบ และได้ร้บการติดตามดูแลต่อเนื่อง 1 ปี </a:t>
            </a:r>
            <a:r>
              <a:rPr lang="en-US" sz="1600" b="1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(Retention Rate) </a:t>
            </a:r>
            <a:r>
              <a:rPr lang="en-US" sz="1600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/>
            </a:r>
            <a:br>
              <a:rPr lang="en-US" sz="1600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en-US" sz="1600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        </a:t>
            </a:r>
            <a:r>
              <a:rPr lang="th" sz="1600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ร้อย</a:t>
            </a:r>
            <a:r>
              <a:rPr lang="th" sz="1600" b="1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ละ 40 ของผู้ใช้ ผู้เสพที่บำบัดครบตามเกณฑ์ที่กำหนดของแต่ละระบบหยุดเสพต่อเนื่องหลงจำหน่ายจากการบำบัด 3 เดือน </a:t>
            </a:r>
            <a:r>
              <a:rPr lang="en-US" sz="1600" b="1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(Remission Rate)</a:t>
            </a:r>
          </a:p>
        </p:txBody>
      </p:sp>
      <p:grpSp>
        <p:nvGrpSpPr>
          <p:cNvPr id="54" name="กลุ่ม 53"/>
          <p:cNvGrpSpPr/>
          <p:nvPr/>
        </p:nvGrpSpPr>
        <p:grpSpPr>
          <a:xfrm>
            <a:off x="4813176" y="736129"/>
            <a:ext cx="5198293" cy="1027162"/>
            <a:chOff x="4813176" y="1183804"/>
            <a:chExt cx="5198293" cy="1027162"/>
          </a:xfrm>
        </p:grpSpPr>
        <p:sp>
          <p:nvSpPr>
            <p:cNvPr id="11" name="สี่เหลี่ยมผืนผ้า 10"/>
            <p:cNvSpPr/>
            <p:nvPr/>
          </p:nvSpPr>
          <p:spPr>
            <a:xfrm>
              <a:off x="5823645" y="1202854"/>
              <a:ext cx="4187824" cy="1008112"/>
            </a:xfrm>
            <a:prstGeom prst="rect">
              <a:avLst/>
            </a:prstGeom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lIns="0" tIns="0" rIns="0" bIns="0">
              <a:noAutofit/>
            </a:bodyPr>
            <a:lstStyle/>
            <a:p>
              <a:pPr fontAlgn="base"/>
              <a:r>
                <a:rPr lang="en-US" sz="1500" b="1" dirty="0" smtClean="0">
                  <a:solidFill>
                    <a:schemeClr val="bg1"/>
                  </a:solidFill>
                  <a:latin typeface="TH SarabunPSK" pitchFamily="34" charset="-34"/>
                  <a:cs typeface="TH SarabunPSK" pitchFamily="34" charset="-34"/>
                </a:rPr>
                <a:t> 1. </a:t>
              </a:r>
              <a:r>
                <a:rPr lang="th-TH" sz="1500" b="1" dirty="0" smtClean="0">
                  <a:solidFill>
                    <a:schemeClr val="bg1"/>
                  </a:solidFill>
                  <a:latin typeface="TH SarabunPSK" pitchFamily="34" charset="-34"/>
                  <a:cs typeface="TH SarabunPSK" pitchFamily="34" charset="-34"/>
                </a:rPr>
                <a:t>ประชากร</a:t>
              </a:r>
              <a:r>
                <a:rPr lang="th-TH" sz="1500" b="1" dirty="0">
                  <a:solidFill>
                    <a:schemeClr val="bg1"/>
                  </a:solidFill>
                  <a:latin typeface="TH SarabunPSK" pitchFamily="34" charset="-34"/>
                  <a:cs typeface="TH SarabunPSK" pitchFamily="34" charset="-34"/>
                </a:rPr>
                <a:t>ไทยช่วงอายุ 15 - 55 ปีที่เป็นผู้ใช้</a:t>
              </a:r>
              <a:r>
                <a:rPr lang="th-TH" sz="1500" b="1" dirty="0" err="1">
                  <a:solidFill>
                    <a:schemeClr val="bg1"/>
                  </a:solidFill>
                  <a:latin typeface="TH SarabunPSK" pitchFamily="34" charset="-34"/>
                  <a:cs typeface="TH SarabunPSK" pitchFamily="34" charset="-34"/>
                </a:rPr>
                <a:t>ยาเสพติด</a:t>
              </a:r>
              <a:r>
                <a:rPr lang="th-TH" sz="1500" b="1" dirty="0" smtClean="0">
                  <a:solidFill>
                    <a:schemeClr val="bg1"/>
                  </a:solidFill>
                  <a:latin typeface="TH SarabunPSK" pitchFamily="34" charset="-34"/>
                  <a:cs typeface="TH SarabunPSK" pitchFamily="34" charset="-34"/>
                </a:rPr>
                <a:t>ประมาณ 1.4 </a:t>
              </a:r>
              <a:r>
                <a:rPr lang="th-TH" sz="1500" b="1" dirty="0">
                  <a:solidFill>
                    <a:schemeClr val="bg1"/>
                  </a:solidFill>
                  <a:latin typeface="TH SarabunPSK" pitchFamily="34" charset="-34"/>
                  <a:cs typeface="TH SarabunPSK" pitchFamily="34" charset="-34"/>
                </a:rPr>
                <a:t>ล้านคน </a:t>
              </a:r>
            </a:p>
            <a:p>
              <a:pPr fontAlgn="base"/>
              <a:r>
                <a:rPr lang="en-US" sz="1500" b="1" dirty="0" smtClean="0">
                  <a:solidFill>
                    <a:schemeClr val="bg1"/>
                  </a:solidFill>
                  <a:latin typeface="TH SarabunPSK" pitchFamily="34" charset="-34"/>
                  <a:cs typeface="TH SarabunPSK" pitchFamily="34" charset="-34"/>
                </a:rPr>
                <a:t> 2. </a:t>
              </a:r>
              <a:r>
                <a:rPr lang="th-TH" sz="1500" b="1" dirty="0" smtClean="0">
                  <a:solidFill>
                    <a:schemeClr val="bg1"/>
                  </a:solidFill>
                  <a:latin typeface="TH SarabunPSK" pitchFamily="34" charset="-34"/>
                  <a:cs typeface="TH SarabunPSK" pitchFamily="34" charset="-34"/>
                </a:rPr>
                <a:t>ทรัพยากร</a:t>
              </a:r>
              <a:r>
                <a:rPr lang="th-TH" sz="1500" b="1" dirty="0">
                  <a:solidFill>
                    <a:schemeClr val="bg1"/>
                  </a:solidFill>
                  <a:latin typeface="TH SarabunPSK" pitchFamily="34" charset="-34"/>
                  <a:cs typeface="TH SarabunPSK" pitchFamily="34" charset="-34"/>
                </a:rPr>
                <a:t>ในการบำบัดฟื้นฟูไม่เพียงพอในการรองรับ</a:t>
              </a:r>
              <a:r>
                <a:rPr lang="th-TH" sz="1500" b="1" dirty="0" smtClean="0">
                  <a:solidFill>
                    <a:schemeClr val="bg1"/>
                  </a:solidFill>
                  <a:latin typeface="TH SarabunPSK" pitchFamily="34" charset="-34"/>
                  <a:cs typeface="TH SarabunPSK" pitchFamily="34" charset="-34"/>
                </a:rPr>
                <a:t>และ ขาด</a:t>
              </a:r>
              <a:r>
                <a:rPr lang="th-TH" sz="1500" b="1" dirty="0">
                  <a:solidFill>
                    <a:schemeClr val="bg1"/>
                  </a:solidFill>
                  <a:latin typeface="TH SarabunPSK" pitchFamily="34" charset="-34"/>
                  <a:cs typeface="TH SarabunPSK" pitchFamily="34" charset="-34"/>
                </a:rPr>
                <a:t>การมีส่วน</a:t>
              </a:r>
              <a:r>
                <a:rPr lang="th-TH" sz="1500" b="1" dirty="0" smtClean="0">
                  <a:solidFill>
                    <a:schemeClr val="bg1"/>
                  </a:solidFill>
                  <a:latin typeface="TH SarabunPSK" pitchFamily="34" charset="-34"/>
                  <a:cs typeface="TH SarabunPSK" pitchFamily="34" charset="-34"/>
                </a:rPr>
                <a:t>ร่วม</a:t>
              </a:r>
              <a:br>
                <a:rPr lang="th-TH" sz="1500" b="1" dirty="0" smtClean="0">
                  <a:solidFill>
                    <a:schemeClr val="bg1"/>
                  </a:solidFill>
                  <a:latin typeface="TH SarabunPSK" pitchFamily="34" charset="-34"/>
                  <a:cs typeface="TH SarabunPSK" pitchFamily="34" charset="-34"/>
                </a:rPr>
              </a:br>
              <a:r>
                <a:rPr lang="th-TH" sz="1500" b="1" dirty="0" smtClean="0">
                  <a:solidFill>
                    <a:schemeClr val="bg1"/>
                  </a:solidFill>
                  <a:latin typeface="TH SarabunPSK" pitchFamily="34" charset="-34"/>
                  <a:cs typeface="TH SarabunPSK" pitchFamily="34" charset="-34"/>
                </a:rPr>
                <a:t>   ของ</a:t>
              </a:r>
              <a:r>
                <a:rPr lang="th-TH" sz="1500" b="1" dirty="0">
                  <a:solidFill>
                    <a:schemeClr val="bg1"/>
                  </a:solidFill>
                  <a:latin typeface="TH SarabunPSK" pitchFamily="34" charset="-34"/>
                  <a:cs typeface="TH SarabunPSK" pitchFamily="34" charset="-34"/>
                </a:rPr>
                <a:t>ภาคีเครือข่าย </a:t>
              </a:r>
            </a:p>
            <a:p>
              <a:pPr fontAlgn="base"/>
              <a:r>
                <a:rPr lang="en-US" sz="1500" b="1" dirty="0" smtClean="0">
                  <a:solidFill>
                    <a:schemeClr val="bg1"/>
                  </a:solidFill>
                  <a:latin typeface="TH SarabunPSK" pitchFamily="34" charset="-34"/>
                  <a:cs typeface="TH SarabunPSK" pitchFamily="34" charset="-34"/>
                </a:rPr>
                <a:t> 3. </a:t>
              </a:r>
              <a:r>
                <a:rPr lang="th-TH" sz="1500" b="1" dirty="0" smtClean="0">
                  <a:solidFill>
                    <a:schemeClr val="bg1"/>
                  </a:solidFill>
                  <a:latin typeface="TH SarabunPSK" pitchFamily="34" charset="-34"/>
                  <a:cs typeface="TH SarabunPSK" pitchFamily="34" charset="-34"/>
                </a:rPr>
                <a:t>ขาด</a:t>
              </a:r>
              <a:r>
                <a:rPr lang="th-TH" sz="1500" b="1" dirty="0">
                  <a:solidFill>
                    <a:schemeClr val="bg1"/>
                  </a:solidFill>
                  <a:latin typeface="TH SarabunPSK" pitchFamily="34" charset="-34"/>
                  <a:cs typeface="TH SarabunPSK" pitchFamily="34" charset="-34"/>
                </a:rPr>
                <a:t>กลไกที่มีประสิทธิภาพในการนำผู้เสพกลับสู่สังคม </a:t>
              </a:r>
            </a:p>
          </p:txBody>
        </p:sp>
        <p:grpSp>
          <p:nvGrpSpPr>
            <p:cNvPr id="12" name="กลุ่ม 11"/>
            <p:cNvGrpSpPr/>
            <p:nvPr/>
          </p:nvGrpSpPr>
          <p:grpSpPr>
            <a:xfrm>
              <a:off x="4813176" y="1183804"/>
              <a:ext cx="1080120" cy="936104"/>
              <a:chOff x="924744" y="2374032"/>
              <a:chExt cx="1384959" cy="1152128"/>
            </a:xfrm>
          </p:grpSpPr>
          <p:sp>
            <p:nvSpPr>
              <p:cNvPr id="13" name="ข้าวหลามตัด 12"/>
              <p:cNvSpPr/>
              <p:nvPr/>
            </p:nvSpPr>
            <p:spPr>
              <a:xfrm>
                <a:off x="924744" y="2374032"/>
                <a:ext cx="1368152" cy="1152128"/>
              </a:xfrm>
              <a:prstGeom prst="diamond">
                <a:avLst/>
              </a:prstGeom>
              <a:solidFill>
                <a:schemeClr val="bg1">
                  <a:lumMod val="8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>
                  <a:latin typeface="TH SarabunPSK" pitchFamily="34" charset="-34"/>
                  <a:cs typeface="TH SarabunPSK" pitchFamily="34" charset="-34"/>
                </a:endParaRPr>
              </a:p>
            </p:txBody>
          </p:sp>
          <p:sp>
            <p:nvSpPr>
              <p:cNvPr id="14" name="TextBox 13"/>
              <p:cNvSpPr txBox="1"/>
              <p:nvPr/>
            </p:nvSpPr>
            <p:spPr>
              <a:xfrm>
                <a:off x="1031279" y="2688250"/>
                <a:ext cx="1278424" cy="45456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th-TH" sz="1800" b="1" dirty="0" smtClean="0">
                    <a:latin typeface="TH SarabunPSK" pitchFamily="34" charset="-34"/>
                    <a:cs typeface="TH SarabunPSK" pitchFamily="34" charset="-34"/>
                  </a:rPr>
                  <a:t>สถานการณ์</a:t>
                </a:r>
                <a:endParaRPr lang="th-TH" sz="1800" b="1" dirty="0">
                  <a:latin typeface="TH SarabunPSK" pitchFamily="34" charset="-34"/>
                  <a:cs typeface="TH SarabunPSK" pitchFamily="34" charset="-34"/>
                </a:endParaRPr>
              </a:p>
            </p:txBody>
          </p:sp>
        </p:grpSp>
      </p:grpSp>
      <p:sp>
        <p:nvSpPr>
          <p:cNvPr id="15" name="สี่เหลี่ยมผืนผ้า 14"/>
          <p:cNvSpPr/>
          <p:nvPr/>
        </p:nvSpPr>
        <p:spPr>
          <a:xfrm>
            <a:off x="492696" y="2590056"/>
            <a:ext cx="9217024" cy="288032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 lIns="0" tIns="0" rIns="0" bIns="0">
            <a:noAutofit/>
          </a:bodyPr>
          <a:lstStyle/>
          <a:p>
            <a:pPr indent="0" algn="ctr">
              <a:spcBef>
                <a:spcPts val="980"/>
              </a:spcBef>
            </a:pPr>
            <a:r>
              <a:rPr lang="th-TH" sz="1800" b="1" dirty="0" smtClean="0">
                <a:solidFill>
                  <a:schemeClr val="tx2">
                    <a:lumMod val="50000"/>
                  </a:schemeClr>
                </a:solidFill>
                <a:latin typeface="TH SarabunPSK" pitchFamily="34" charset="-34"/>
                <a:cs typeface="TH SarabunPSK" pitchFamily="34" charset="-34"/>
              </a:rPr>
              <a:t>ยุทธศาสตร์</a:t>
            </a:r>
            <a:endParaRPr lang="th" sz="1800" b="1" dirty="0">
              <a:solidFill>
                <a:schemeClr val="tx2">
                  <a:lumMod val="50000"/>
                </a:schemeClr>
              </a:solidFill>
              <a:latin typeface="TH SarabunPSK" pitchFamily="34" charset="-34"/>
              <a:cs typeface="TH SarabunPSK" pitchFamily="34" charset="-34"/>
            </a:endParaRPr>
          </a:p>
        </p:txBody>
      </p:sp>
      <p:grpSp>
        <p:nvGrpSpPr>
          <p:cNvPr id="55" name="กลุ่ม 54"/>
          <p:cNvGrpSpPr/>
          <p:nvPr/>
        </p:nvGrpSpPr>
        <p:grpSpPr>
          <a:xfrm>
            <a:off x="486222" y="2876178"/>
            <a:ext cx="9505056" cy="893480"/>
            <a:chOff x="486222" y="3238128"/>
            <a:chExt cx="9505056" cy="893480"/>
          </a:xfrm>
        </p:grpSpPr>
        <p:grpSp>
          <p:nvGrpSpPr>
            <p:cNvPr id="20" name="กลุ่ม 19"/>
            <p:cNvGrpSpPr/>
            <p:nvPr/>
          </p:nvGrpSpPr>
          <p:grpSpPr>
            <a:xfrm>
              <a:off x="486222" y="3238128"/>
              <a:ext cx="1584176" cy="864096"/>
              <a:chOff x="636712" y="3382144"/>
              <a:chExt cx="1584176" cy="728791"/>
            </a:xfrm>
          </p:grpSpPr>
          <p:sp>
            <p:nvSpPr>
              <p:cNvPr id="17" name="มนมุมสี่เหลี่ยมด้านทแยงมุม 16"/>
              <p:cNvSpPr/>
              <p:nvPr/>
            </p:nvSpPr>
            <p:spPr>
              <a:xfrm>
                <a:off x="636712" y="3454152"/>
                <a:ext cx="1512168" cy="648072"/>
              </a:xfrm>
              <a:prstGeom prst="round2DiagRect">
                <a:avLst/>
              </a:pr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r>
                  <a:rPr lang="en-US" sz="1600" dirty="0" smtClean="0">
                    <a:latin typeface="TH SarabunPSK" pitchFamily="34" charset="-34"/>
                    <a:cs typeface="TH SarabunPSK" pitchFamily="34" charset="-34"/>
                  </a:rPr>
                  <a:t> </a:t>
                </a:r>
                <a:endParaRPr lang="th-TH" sz="1600" dirty="0" smtClean="0">
                  <a:latin typeface="TH SarabunPSK" pitchFamily="34" charset="-34"/>
                  <a:cs typeface="TH SarabunPSK" pitchFamily="34" charset="-34"/>
                </a:endParaRPr>
              </a:p>
            </p:txBody>
          </p:sp>
          <p:sp>
            <p:nvSpPr>
              <p:cNvPr id="18" name="TextBox 17"/>
              <p:cNvSpPr txBox="1"/>
              <p:nvPr/>
            </p:nvSpPr>
            <p:spPr>
              <a:xfrm>
                <a:off x="924744" y="3526160"/>
                <a:ext cx="1296144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th-TH" sz="1600" dirty="0" smtClean="0">
                    <a:latin typeface="TH SarabunPSK" pitchFamily="34" charset="-34"/>
                    <a:cs typeface="TH SarabunPSK" pitchFamily="34" charset="-34"/>
                  </a:rPr>
                  <a:t>ส่งเสริมป้องกัน</a:t>
                </a:r>
                <a:br>
                  <a:rPr lang="th-TH" sz="1600" dirty="0" smtClean="0">
                    <a:latin typeface="TH SarabunPSK" pitchFamily="34" charset="-34"/>
                    <a:cs typeface="TH SarabunPSK" pitchFamily="34" charset="-34"/>
                  </a:rPr>
                </a:br>
                <a:r>
                  <a:rPr lang="th-TH" sz="1600" dirty="0" smtClean="0">
                    <a:latin typeface="TH SarabunPSK" pitchFamily="34" charset="-34"/>
                    <a:cs typeface="TH SarabunPSK" pitchFamily="34" charset="-34"/>
                  </a:rPr>
                  <a:t>ไม่เสพ</a:t>
                </a:r>
                <a:r>
                  <a:rPr lang="th-TH" sz="1600" dirty="0" err="1" smtClean="0">
                    <a:latin typeface="TH SarabunPSK" pitchFamily="34" charset="-34"/>
                    <a:cs typeface="TH SarabunPSK" pitchFamily="34" charset="-34"/>
                  </a:rPr>
                  <a:t>ยาเสพติด</a:t>
                </a:r>
                <a:endParaRPr lang="th-TH" sz="1600" dirty="0">
                  <a:latin typeface="TH SarabunPSK" pitchFamily="34" charset="-34"/>
                  <a:cs typeface="TH SarabunPSK" pitchFamily="34" charset="-34"/>
                </a:endParaRPr>
              </a:p>
            </p:txBody>
          </p:sp>
          <p:sp>
            <p:nvSpPr>
              <p:cNvPr id="19" name="TextBox 18"/>
              <p:cNvSpPr txBox="1"/>
              <p:nvPr/>
            </p:nvSpPr>
            <p:spPr>
              <a:xfrm>
                <a:off x="636712" y="3382144"/>
                <a:ext cx="38036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000" b="1" dirty="0" smtClean="0">
                    <a:latin typeface="TH SarabunPSK" pitchFamily="34" charset="-34"/>
                    <a:cs typeface="TH SarabunPSK" pitchFamily="34" charset="-34"/>
                  </a:rPr>
                  <a:t>S1</a:t>
                </a:r>
                <a:endParaRPr lang="th-TH" sz="2000" dirty="0"/>
              </a:p>
            </p:txBody>
          </p:sp>
        </p:grpSp>
        <p:grpSp>
          <p:nvGrpSpPr>
            <p:cNvPr id="21" name="กลุ่ม 20"/>
            <p:cNvGrpSpPr/>
            <p:nvPr/>
          </p:nvGrpSpPr>
          <p:grpSpPr>
            <a:xfrm>
              <a:off x="2070398" y="3238128"/>
              <a:ext cx="1603226" cy="883955"/>
              <a:chOff x="636712" y="3382144"/>
              <a:chExt cx="1603226" cy="883955"/>
            </a:xfrm>
          </p:grpSpPr>
          <p:sp>
            <p:nvSpPr>
              <p:cNvPr id="22" name="มนมุมสี่เหลี่ยมด้านทแยงมุม 21"/>
              <p:cNvSpPr/>
              <p:nvPr/>
            </p:nvSpPr>
            <p:spPr>
              <a:xfrm>
                <a:off x="636712" y="3454152"/>
                <a:ext cx="1512168" cy="792088"/>
              </a:xfrm>
              <a:prstGeom prst="round2DiagRect">
                <a:avLst/>
              </a:prstGeom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r>
                  <a:rPr lang="en-US" sz="1600" dirty="0" smtClean="0">
                    <a:latin typeface="TH SarabunPSK" pitchFamily="34" charset="-34"/>
                    <a:cs typeface="TH SarabunPSK" pitchFamily="34" charset="-34"/>
                  </a:rPr>
                  <a:t> </a:t>
                </a:r>
                <a:endParaRPr lang="th-TH" sz="1600" dirty="0" smtClean="0">
                  <a:latin typeface="TH SarabunPSK" pitchFamily="34" charset="-34"/>
                  <a:cs typeface="TH SarabunPSK" pitchFamily="34" charset="-34"/>
                </a:endParaRPr>
              </a:p>
            </p:txBody>
          </p:sp>
          <p:sp>
            <p:nvSpPr>
              <p:cNvPr id="23" name="TextBox 22"/>
              <p:cNvSpPr txBox="1"/>
              <p:nvPr/>
            </p:nvSpPr>
            <p:spPr>
              <a:xfrm>
                <a:off x="871786" y="3435102"/>
                <a:ext cx="1368152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th-TH" sz="1600" dirty="0">
                    <a:latin typeface="TH SarabunPSK" pitchFamily="34" charset="-34"/>
                    <a:cs typeface="TH SarabunPSK" pitchFamily="34" charset="-34"/>
                  </a:rPr>
                  <a:t>บำบัดฟื้นฟูลดอันตรายจาก</a:t>
                </a:r>
                <a:r>
                  <a:rPr lang="th-TH" sz="1600" dirty="0" err="1">
                    <a:latin typeface="TH SarabunPSK" pitchFamily="34" charset="-34"/>
                    <a:cs typeface="TH SarabunPSK" pitchFamily="34" charset="-34"/>
                  </a:rPr>
                  <a:t>ยาเสพติด</a:t>
                </a:r>
                <a:r>
                  <a:rPr lang="th-TH" sz="1600" dirty="0">
                    <a:latin typeface="TH SarabunPSK" pitchFamily="34" charset="-34"/>
                    <a:cs typeface="TH SarabunPSK" pitchFamily="34" charset="-34"/>
                  </a:rPr>
                  <a:t>และกลับคืนสู่สังคม</a:t>
                </a:r>
              </a:p>
            </p:txBody>
          </p:sp>
          <p:sp>
            <p:nvSpPr>
              <p:cNvPr id="24" name="TextBox 23"/>
              <p:cNvSpPr txBox="1"/>
              <p:nvPr/>
            </p:nvSpPr>
            <p:spPr>
              <a:xfrm>
                <a:off x="636712" y="3382144"/>
                <a:ext cx="38036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000" b="1" dirty="0" smtClean="0">
                    <a:latin typeface="TH SarabunPSK" pitchFamily="34" charset="-34"/>
                    <a:cs typeface="TH SarabunPSK" pitchFamily="34" charset="-34"/>
                  </a:rPr>
                  <a:t>S2</a:t>
                </a:r>
                <a:endParaRPr lang="th-TH" sz="2000" dirty="0"/>
              </a:p>
            </p:txBody>
          </p:sp>
        </p:grpSp>
        <p:grpSp>
          <p:nvGrpSpPr>
            <p:cNvPr id="25" name="กลุ่ม 24"/>
            <p:cNvGrpSpPr/>
            <p:nvPr/>
          </p:nvGrpSpPr>
          <p:grpSpPr>
            <a:xfrm>
              <a:off x="3654574" y="3238128"/>
              <a:ext cx="1573510" cy="893480"/>
              <a:chOff x="636712" y="3382144"/>
              <a:chExt cx="1573510" cy="893480"/>
            </a:xfrm>
          </p:grpSpPr>
          <p:sp>
            <p:nvSpPr>
              <p:cNvPr id="26" name="มนมุมสี่เหลี่ยมด้านทแยงมุม 25"/>
              <p:cNvSpPr/>
              <p:nvPr/>
            </p:nvSpPr>
            <p:spPr>
              <a:xfrm>
                <a:off x="636712" y="3454152"/>
                <a:ext cx="1512168" cy="792088"/>
              </a:xfrm>
              <a:prstGeom prst="round2DiagRect">
                <a:avLst/>
              </a:prstGeom>
            </p:spPr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r>
                  <a:rPr lang="en-US" sz="1600" dirty="0" smtClean="0">
                    <a:latin typeface="TH SarabunPSK" pitchFamily="34" charset="-34"/>
                    <a:cs typeface="TH SarabunPSK" pitchFamily="34" charset="-34"/>
                  </a:rPr>
                  <a:t> </a:t>
                </a:r>
                <a:endParaRPr lang="th-TH" sz="1600" dirty="0" smtClean="0">
                  <a:latin typeface="TH SarabunPSK" pitchFamily="34" charset="-34"/>
                  <a:cs typeface="TH SarabunPSK" pitchFamily="34" charset="-34"/>
                </a:endParaRPr>
              </a:p>
            </p:txBody>
          </p:sp>
          <p:sp>
            <p:nvSpPr>
              <p:cNvPr id="27" name="TextBox 26"/>
              <p:cNvSpPr txBox="1"/>
              <p:nvPr/>
            </p:nvSpPr>
            <p:spPr>
              <a:xfrm>
                <a:off x="914078" y="3444627"/>
                <a:ext cx="1296144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th-TH" sz="1600" dirty="0">
                    <a:latin typeface="TH SarabunPSK" pitchFamily="34" charset="-34"/>
                    <a:cs typeface="TH SarabunPSK" pitchFamily="34" charset="-34"/>
                  </a:rPr>
                  <a:t>พัฒนาการมีส่วนร่วมของชุมชนและภาคีเครือข่าย</a:t>
                </a:r>
              </a:p>
            </p:txBody>
          </p:sp>
          <p:sp>
            <p:nvSpPr>
              <p:cNvPr id="28" name="TextBox 27"/>
              <p:cNvSpPr txBox="1"/>
              <p:nvPr/>
            </p:nvSpPr>
            <p:spPr>
              <a:xfrm>
                <a:off x="636712" y="3382144"/>
                <a:ext cx="38036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000" b="1" dirty="0" smtClean="0">
                    <a:latin typeface="TH SarabunPSK" pitchFamily="34" charset="-34"/>
                    <a:cs typeface="TH SarabunPSK" pitchFamily="34" charset="-34"/>
                  </a:rPr>
                  <a:t>S3</a:t>
                </a:r>
                <a:endParaRPr lang="th-TH" sz="2000" dirty="0"/>
              </a:p>
            </p:txBody>
          </p:sp>
        </p:grpSp>
        <p:grpSp>
          <p:nvGrpSpPr>
            <p:cNvPr id="29" name="กลุ่ม 28"/>
            <p:cNvGrpSpPr/>
            <p:nvPr/>
          </p:nvGrpSpPr>
          <p:grpSpPr>
            <a:xfrm>
              <a:off x="5238750" y="3238129"/>
              <a:ext cx="1584176" cy="853768"/>
              <a:chOff x="636712" y="3382144"/>
              <a:chExt cx="1584176" cy="720080"/>
            </a:xfrm>
          </p:grpSpPr>
          <p:sp>
            <p:nvSpPr>
              <p:cNvPr id="30" name="มนมุมสี่เหลี่ยมด้านทแยงมุม 29"/>
              <p:cNvSpPr/>
              <p:nvPr/>
            </p:nvSpPr>
            <p:spPr>
              <a:xfrm>
                <a:off x="636712" y="3454152"/>
                <a:ext cx="1512168" cy="648072"/>
              </a:xfrm>
              <a:prstGeom prst="round2DiagRect">
                <a:avLst/>
              </a:prstGeom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r>
                  <a:rPr lang="en-US" sz="1600" dirty="0" smtClean="0">
                    <a:latin typeface="TH SarabunPSK" pitchFamily="34" charset="-34"/>
                    <a:cs typeface="TH SarabunPSK" pitchFamily="34" charset="-34"/>
                  </a:rPr>
                  <a:t> </a:t>
                </a:r>
                <a:endParaRPr lang="th-TH" sz="1600" dirty="0" smtClean="0">
                  <a:latin typeface="TH SarabunPSK" pitchFamily="34" charset="-34"/>
                  <a:cs typeface="TH SarabunPSK" pitchFamily="34" charset="-34"/>
                </a:endParaRPr>
              </a:p>
            </p:txBody>
          </p:sp>
          <p:sp>
            <p:nvSpPr>
              <p:cNvPr id="31" name="TextBox 30"/>
              <p:cNvSpPr txBox="1"/>
              <p:nvPr/>
            </p:nvSpPr>
            <p:spPr>
              <a:xfrm>
                <a:off x="924744" y="3526159"/>
                <a:ext cx="1296144" cy="4932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th-TH" sz="1600" dirty="0">
                    <a:latin typeface="TH SarabunPSK" pitchFamily="34" charset="-34"/>
                    <a:cs typeface="TH SarabunPSK" pitchFamily="34" charset="-34"/>
                  </a:rPr>
                  <a:t>พัฒนาระบบข้อมูลและการสื่อสาร</a:t>
                </a:r>
              </a:p>
            </p:txBody>
          </p:sp>
          <p:sp>
            <p:nvSpPr>
              <p:cNvPr id="32" name="TextBox 31"/>
              <p:cNvSpPr txBox="1"/>
              <p:nvPr/>
            </p:nvSpPr>
            <p:spPr>
              <a:xfrm>
                <a:off x="636712" y="3382144"/>
                <a:ext cx="38036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000" b="1" dirty="0" smtClean="0">
                    <a:latin typeface="TH SarabunPSK" pitchFamily="34" charset="-34"/>
                    <a:cs typeface="TH SarabunPSK" pitchFamily="34" charset="-34"/>
                  </a:rPr>
                  <a:t>S4</a:t>
                </a:r>
                <a:endParaRPr lang="th-TH" sz="2000" dirty="0"/>
              </a:p>
            </p:txBody>
          </p:sp>
        </p:grpSp>
        <p:grpSp>
          <p:nvGrpSpPr>
            <p:cNvPr id="33" name="กลุ่ม 32"/>
            <p:cNvGrpSpPr/>
            <p:nvPr/>
          </p:nvGrpSpPr>
          <p:grpSpPr>
            <a:xfrm>
              <a:off x="6822926" y="3238128"/>
              <a:ext cx="1584176" cy="864096"/>
              <a:chOff x="636712" y="3382144"/>
              <a:chExt cx="1584176" cy="864096"/>
            </a:xfrm>
          </p:grpSpPr>
          <p:sp>
            <p:nvSpPr>
              <p:cNvPr id="34" name="มนมุมสี่เหลี่ยมด้านทแยงมุม 33"/>
              <p:cNvSpPr/>
              <p:nvPr/>
            </p:nvSpPr>
            <p:spPr>
              <a:xfrm>
                <a:off x="636712" y="3454152"/>
                <a:ext cx="1512168" cy="792088"/>
              </a:xfrm>
              <a:prstGeom prst="round2DiagRect">
                <a:avLst/>
              </a:prstGeom>
            </p:spPr>
            <p:style>
              <a:lnRef idx="1">
                <a:schemeClr val="dk1"/>
              </a:lnRef>
              <a:fillRef idx="2">
                <a:schemeClr val="dk1"/>
              </a:fillRef>
              <a:effectRef idx="1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r>
                  <a:rPr lang="en-US" sz="1600" dirty="0" smtClean="0">
                    <a:latin typeface="TH SarabunPSK" pitchFamily="34" charset="-34"/>
                    <a:cs typeface="TH SarabunPSK" pitchFamily="34" charset="-34"/>
                  </a:rPr>
                  <a:t> </a:t>
                </a:r>
                <a:endParaRPr lang="th-TH" sz="1600" dirty="0" smtClean="0">
                  <a:latin typeface="TH SarabunPSK" pitchFamily="34" charset="-34"/>
                  <a:cs typeface="TH SarabunPSK" pitchFamily="34" charset="-34"/>
                </a:endParaRPr>
              </a:p>
            </p:txBody>
          </p:sp>
          <p:sp>
            <p:nvSpPr>
              <p:cNvPr id="35" name="TextBox 34"/>
              <p:cNvSpPr txBox="1"/>
              <p:nvPr/>
            </p:nvSpPr>
            <p:spPr>
              <a:xfrm>
                <a:off x="924744" y="3526160"/>
                <a:ext cx="1296144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th-TH" sz="1600" dirty="0"/>
                  <a:t>พัฒนา</a:t>
                </a:r>
                <a:r>
                  <a:rPr lang="th-TH" sz="1600" dirty="0" smtClean="0"/>
                  <a:t>กฎหมาย</a:t>
                </a:r>
                <a:br>
                  <a:rPr lang="th-TH" sz="1600" dirty="0" smtClean="0"/>
                </a:br>
                <a:r>
                  <a:rPr lang="th-TH" sz="1600" dirty="0" smtClean="0"/>
                  <a:t>และ</a:t>
                </a:r>
                <a:r>
                  <a:rPr lang="th-TH" sz="1600" dirty="0"/>
                  <a:t>การควบคุม</a:t>
                </a:r>
                <a:endParaRPr lang="th-TH" sz="1600" dirty="0">
                  <a:latin typeface="TH SarabunPSK" pitchFamily="34" charset="-34"/>
                  <a:cs typeface="TH SarabunPSK" pitchFamily="34" charset="-34"/>
                </a:endParaRPr>
              </a:p>
            </p:txBody>
          </p:sp>
          <p:sp>
            <p:nvSpPr>
              <p:cNvPr id="36" name="TextBox 35"/>
              <p:cNvSpPr txBox="1"/>
              <p:nvPr/>
            </p:nvSpPr>
            <p:spPr>
              <a:xfrm>
                <a:off x="636712" y="3382144"/>
                <a:ext cx="38036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000" b="1" dirty="0" smtClean="0">
                    <a:latin typeface="TH SarabunPSK" pitchFamily="34" charset="-34"/>
                    <a:cs typeface="TH SarabunPSK" pitchFamily="34" charset="-34"/>
                  </a:rPr>
                  <a:t>S5</a:t>
                </a:r>
                <a:endParaRPr lang="th-TH" sz="2000" dirty="0"/>
              </a:p>
            </p:txBody>
          </p:sp>
        </p:grpSp>
        <p:grpSp>
          <p:nvGrpSpPr>
            <p:cNvPr id="37" name="กลุ่ม 36"/>
            <p:cNvGrpSpPr/>
            <p:nvPr/>
          </p:nvGrpSpPr>
          <p:grpSpPr>
            <a:xfrm>
              <a:off x="8407102" y="3238128"/>
              <a:ext cx="1584176" cy="864096"/>
              <a:chOff x="636712" y="3382144"/>
              <a:chExt cx="1584176" cy="864096"/>
            </a:xfrm>
          </p:grpSpPr>
          <p:sp>
            <p:nvSpPr>
              <p:cNvPr id="38" name="มนมุมสี่เหลี่ยมด้านทแยงมุม 37"/>
              <p:cNvSpPr/>
              <p:nvPr/>
            </p:nvSpPr>
            <p:spPr>
              <a:xfrm>
                <a:off x="636712" y="3454152"/>
                <a:ext cx="1512168" cy="792088"/>
              </a:xfrm>
              <a:prstGeom prst="round2DiagRect">
                <a:avLst/>
              </a:prstGeom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r>
                  <a:rPr lang="en-US" sz="1600" dirty="0" smtClean="0">
                    <a:latin typeface="TH SarabunPSK" pitchFamily="34" charset="-34"/>
                    <a:cs typeface="TH SarabunPSK" pitchFamily="34" charset="-34"/>
                  </a:rPr>
                  <a:t> </a:t>
                </a:r>
                <a:endParaRPr lang="th-TH" sz="1600" dirty="0" smtClean="0">
                  <a:latin typeface="TH SarabunPSK" pitchFamily="34" charset="-34"/>
                  <a:cs typeface="TH SarabunPSK" pitchFamily="34" charset="-34"/>
                </a:endParaRPr>
              </a:p>
            </p:txBody>
          </p:sp>
          <p:sp>
            <p:nvSpPr>
              <p:cNvPr id="39" name="TextBox 38"/>
              <p:cNvSpPr txBox="1"/>
              <p:nvPr/>
            </p:nvSpPr>
            <p:spPr>
              <a:xfrm>
                <a:off x="924744" y="3526160"/>
                <a:ext cx="1296144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th-TH" sz="1600" dirty="0"/>
                  <a:t>พัฒนา</a:t>
                </a:r>
                <a:r>
                  <a:rPr lang="th-TH" sz="1600" dirty="0" smtClean="0"/>
                  <a:t>ระบบ</a:t>
                </a:r>
                <a:br>
                  <a:rPr lang="th-TH" sz="1600" dirty="0" smtClean="0"/>
                </a:br>
                <a:r>
                  <a:rPr lang="th-TH" sz="1600" dirty="0" smtClean="0"/>
                  <a:t>บริหาร</a:t>
                </a:r>
                <a:r>
                  <a:rPr lang="th-TH" sz="1600" dirty="0"/>
                  <a:t>จัดการ</a:t>
                </a:r>
                <a:endParaRPr lang="th-TH" sz="1600" dirty="0">
                  <a:latin typeface="TH SarabunPSK" pitchFamily="34" charset="-34"/>
                  <a:cs typeface="TH SarabunPSK" pitchFamily="34" charset="-34"/>
                </a:endParaRPr>
              </a:p>
            </p:txBody>
          </p:sp>
          <p:sp>
            <p:nvSpPr>
              <p:cNvPr id="40" name="TextBox 39"/>
              <p:cNvSpPr txBox="1"/>
              <p:nvPr/>
            </p:nvSpPr>
            <p:spPr>
              <a:xfrm>
                <a:off x="636712" y="3382144"/>
                <a:ext cx="38036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000" b="1" dirty="0" smtClean="0">
                    <a:latin typeface="TH SarabunPSK" pitchFamily="34" charset="-34"/>
                    <a:cs typeface="TH SarabunPSK" pitchFamily="34" charset="-34"/>
                  </a:rPr>
                  <a:t>S6</a:t>
                </a:r>
                <a:endParaRPr lang="th-TH" sz="2000" dirty="0"/>
              </a:p>
            </p:txBody>
          </p:sp>
        </p:grpSp>
      </p:grpSp>
      <p:pic>
        <p:nvPicPr>
          <p:cNvPr id="41" name="รูปภาพ 40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5" y="3974188"/>
            <a:ext cx="512064" cy="1568196"/>
          </a:xfrm>
          <a:prstGeom prst="rect">
            <a:avLst/>
          </a:prstGeom>
        </p:spPr>
      </p:pic>
      <p:pic>
        <p:nvPicPr>
          <p:cNvPr id="42" name="รูปภาพ 4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7406" y="5903565"/>
            <a:ext cx="530352" cy="1565910"/>
          </a:xfrm>
          <a:prstGeom prst="rect">
            <a:avLst/>
          </a:prstGeom>
        </p:spPr>
      </p:pic>
      <p:grpSp>
        <p:nvGrpSpPr>
          <p:cNvPr id="56" name="กลุ่ม 55"/>
          <p:cNvGrpSpPr/>
          <p:nvPr/>
        </p:nvGrpSpPr>
        <p:grpSpPr>
          <a:xfrm>
            <a:off x="627187" y="3840857"/>
            <a:ext cx="9217024" cy="1800200"/>
            <a:chOff x="636712" y="4174232"/>
            <a:chExt cx="9217024" cy="1800200"/>
          </a:xfrm>
        </p:grpSpPr>
        <p:sp>
          <p:nvSpPr>
            <p:cNvPr id="43" name="สี่เหลี่ยมผืนผ้า 42"/>
            <p:cNvSpPr/>
            <p:nvPr/>
          </p:nvSpPr>
          <p:spPr>
            <a:xfrm>
              <a:off x="636712" y="4174232"/>
              <a:ext cx="1440160" cy="1800200"/>
            </a:xfrm>
            <a:prstGeom prst="rect">
              <a:avLst/>
            </a:prstGeom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lIns="0" tIns="0" rIns="0" bIns="0">
              <a:noAutofit/>
            </a:bodyPr>
            <a:lstStyle/>
            <a:p>
              <a:pPr indent="0"/>
              <a:r>
                <a:rPr lang="en-US" sz="1400" dirty="0" smtClean="0">
                  <a:latin typeface="TH SarabunPSK" pitchFamily="34" charset="-34"/>
                  <a:cs typeface="TH SarabunPSK" pitchFamily="34" charset="-34"/>
                </a:rPr>
                <a:t> A1</a:t>
              </a:r>
              <a:r>
                <a:rPr lang="en-US" sz="1400" dirty="0">
                  <a:latin typeface="TH SarabunPSK" pitchFamily="34" charset="-34"/>
                  <a:cs typeface="TH SarabunPSK" pitchFamily="34" charset="-34"/>
                </a:rPr>
                <a:t>. </a:t>
              </a:r>
              <a:r>
                <a:rPr lang="th" sz="1400" dirty="0">
                  <a:latin typeface="TH SarabunPSK" pitchFamily="34" charset="-34"/>
                  <a:cs typeface="TH SarabunPSK" pitchFamily="34" charset="-34"/>
                </a:rPr>
                <a:t>เสริมสร้างความ</a:t>
              </a:r>
              <a:r>
                <a:rPr lang="th" sz="1400" dirty="0" smtClean="0">
                  <a:latin typeface="TH SarabunPSK" pitchFamily="34" charset="-34"/>
                  <a:cs typeface="TH SarabunPSK" pitchFamily="34" charset="-34"/>
                </a:rPr>
                <a:t>ตระหนัก</a:t>
              </a:r>
              <a:r>
                <a:rPr lang="en-US" sz="1400" dirty="0" smtClean="0">
                  <a:latin typeface="TH SarabunPSK" pitchFamily="34" charset="-34"/>
                  <a:cs typeface="TH SarabunPSK" pitchFamily="34" charset="-34"/>
                </a:rPr>
                <a:t/>
              </a:r>
              <a:br>
                <a:rPr lang="en-US" sz="1400" dirty="0" smtClean="0">
                  <a:latin typeface="TH SarabunPSK" pitchFamily="34" charset="-34"/>
                  <a:cs typeface="TH SarabunPSK" pitchFamily="34" charset="-34"/>
                </a:rPr>
              </a:br>
              <a:r>
                <a:rPr lang="en-US" sz="1400" dirty="0" smtClean="0">
                  <a:latin typeface="TH SarabunPSK" pitchFamily="34" charset="-34"/>
                  <a:cs typeface="TH SarabunPSK" pitchFamily="34" charset="-34"/>
                </a:rPr>
                <a:t>   </a:t>
              </a:r>
              <a:r>
                <a:rPr lang="th" sz="1400" dirty="0" smtClean="0">
                  <a:latin typeface="TH SarabunPSK" pitchFamily="34" charset="-34"/>
                  <a:cs typeface="TH SarabunPSK" pitchFamily="34" charset="-34"/>
                </a:rPr>
                <a:t> </a:t>
              </a:r>
              <a:r>
                <a:rPr lang="en-US" sz="1400" dirty="0" smtClean="0">
                  <a:latin typeface="TH SarabunPSK" pitchFamily="34" charset="-34"/>
                  <a:cs typeface="TH SarabunPSK" pitchFamily="34" charset="-34"/>
                </a:rPr>
                <a:t>  </a:t>
              </a:r>
              <a:r>
                <a:rPr lang="th" sz="1400" dirty="0" smtClean="0">
                  <a:latin typeface="TH SarabunPSK" pitchFamily="34" charset="-34"/>
                  <a:cs typeface="TH SarabunPSK" pitchFamily="34" charset="-34"/>
                </a:rPr>
                <a:t>และภูม</a:t>
              </a:r>
              <a:r>
                <a:rPr lang="th-TH" sz="1400" dirty="0">
                  <a:latin typeface="TH SarabunPSK" pitchFamily="34" charset="-34"/>
                  <a:cs typeface="TH SarabunPSK" pitchFamily="34" charset="-34"/>
                </a:rPr>
                <a:t>ิ</a:t>
              </a:r>
              <a:r>
                <a:rPr lang="th" sz="1400" dirty="0" smtClean="0">
                  <a:latin typeface="TH SarabunPSK" pitchFamily="34" charset="-34"/>
                  <a:cs typeface="TH SarabunPSK" pitchFamily="34" charset="-34"/>
                </a:rPr>
                <a:t>คุ้มก</a:t>
              </a:r>
              <a:r>
                <a:rPr lang="th-TH" sz="1400" dirty="0" smtClean="0">
                  <a:latin typeface="TH SarabunPSK" pitchFamily="34" charset="-34"/>
                  <a:cs typeface="TH SarabunPSK" pitchFamily="34" charset="-34"/>
                </a:rPr>
                <a:t>ั</a:t>
              </a:r>
              <a:r>
                <a:rPr lang="th" sz="1400" dirty="0" smtClean="0">
                  <a:latin typeface="TH SarabunPSK" pitchFamily="34" charset="-34"/>
                  <a:cs typeface="TH SarabunPSK" pitchFamily="34" charset="-34"/>
                </a:rPr>
                <a:t>นยา</a:t>
              </a:r>
              <a:r>
                <a:rPr lang="th" sz="1400" dirty="0">
                  <a:latin typeface="TH SarabunPSK" pitchFamily="34" charset="-34"/>
                  <a:cs typeface="TH SarabunPSK" pitchFamily="34" charset="-34"/>
                </a:rPr>
                <a:t>เสพติด </a:t>
              </a:r>
              <a:r>
                <a:rPr lang="en-US" sz="1400" dirty="0" smtClean="0">
                  <a:latin typeface="TH SarabunPSK" pitchFamily="34" charset="-34"/>
                  <a:cs typeface="TH SarabunPSK" pitchFamily="34" charset="-34"/>
                </a:rPr>
                <a:t/>
              </a:r>
              <a:br>
                <a:rPr lang="en-US" sz="1400" dirty="0" smtClean="0">
                  <a:latin typeface="TH SarabunPSK" pitchFamily="34" charset="-34"/>
                  <a:cs typeface="TH SarabunPSK" pitchFamily="34" charset="-34"/>
                </a:rPr>
              </a:br>
              <a:r>
                <a:rPr lang="en-US" sz="1400" dirty="0" smtClean="0">
                  <a:latin typeface="TH SarabunPSK" pitchFamily="34" charset="-34"/>
                  <a:cs typeface="TH SarabunPSK" pitchFamily="34" charset="-34"/>
                </a:rPr>
                <a:t>      </a:t>
              </a:r>
              <a:r>
                <a:rPr lang="th" sz="1400" dirty="0" smtClean="0">
                  <a:latin typeface="TH SarabunPSK" pitchFamily="34" charset="-34"/>
                  <a:cs typeface="TH SarabunPSK" pitchFamily="34" charset="-34"/>
                </a:rPr>
                <a:t>ในทุกกล</a:t>
              </a:r>
              <a:r>
                <a:rPr lang="th-TH" sz="1400" dirty="0" err="1" smtClean="0">
                  <a:latin typeface="TH SarabunPSK" pitchFamily="34" charset="-34"/>
                  <a:cs typeface="TH SarabunPSK" pitchFamily="34" charset="-34"/>
                </a:rPr>
                <a:t>ุ่</a:t>
              </a:r>
              <a:r>
                <a:rPr lang="th" sz="1400" dirty="0" smtClean="0">
                  <a:latin typeface="TH SarabunPSK" pitchFamily="34" charset="-34"/>
                  <a:cs typeface="TH SarabunPSK" pitchFamily="34" charset="-34"/>
                </a:rPr>
                <a:t>ม</a:t>
              </a:r>
              <a:r>
                <a:rPr lang="th-TH" sz="1400" dirty="0" err="1" smtClean="0">
                  <a:latin typeface="TH SarabunPSK" pitchFamily="34" charset="-34"/>
                  <a:cs typeface="TH SarabunPSK" pitchFamily="34" charset="-34"/>
                </a:rPr>
                <a:t>วั</a:t>
              </a:r>
              <a:r>
                <a:rPr lang="th" sz="1400" dirty="0" smtClean="0">
                  <a:latin typeface="TH SarabunPSK" pitchFamily="34" charset="-34"/>
                  <a:cs typeface="TH SarabunPSK" pitchFamily="34" charset="-34"/>
                </a:rPr>
                <a:t>ย </a:t>
              </a:r>
              <a:endParaRPr lang="en-US" sz="1400" dirty="0" smtClean="0">
                <a:latin typeface="TH SarabunPSK" pitchFamily="34" charset="-34"/>
                <a:cs typeface="TH SarabunPSK" pitchFamily="34" charset="-34"/>
              </a:endParaRPr>
            </a:p>
            <a:p>
              <a:pPr indent="0"/>
              <a:r>
                <a:rPr lang="en-US" sz="1400" dirty="0" smtClean="0">
                  <a:latin typeface="TH SarabunPSK" pitchFamily="34" charset="-34"/>
                  <a:cs typeface="TH SarabunPSK" pitchFamily="34" charset="-34"/>
                </a:rPr>
                <a:t> A</a:t>
              </a:r>
              <a:r>
                <a:rPr lang="th" sz="1400" dirty="0">
                  <a:latin typeface="TH SarabunPSK" pitchFamily="34" charset="-34"/>
                  <a:cs typeface="TH SarabunPSK" pitchFamily="34" charset="-34"/>
                </a:rPr>
                <a:t>2. </a:t>
              </a:r>
              <a:r>
                <a:rPr lang="th" sz="1400" dirty="0" smtClean="0">
                  <a:latin typeface="TH SarabunPSK" pitchFamily="34" charset="-34"/>
                  <a:cs typeface="TH SarabunPSK" pitchFamily="34" charset="-34"/>
                </a:rPr>
                <a:t>ดำเน</a:t>
              </a:r>
              <a:r>
                <a:rPr lang="th-TH" sz="1400" dirty="0" smtClean="0">
                  <a:latin typeface="TH SarabunPSK" pitchFamily="34" charset="-34"/>
                  <a:cs typeface="TH SarabunPSK" pitchFamily="34" charset="-34"/>
                </a:rPr>
                <a:t>ิ</a:t>
              </a:r>
              <a:r>
                <a:rPr lang="th" sz="1400" dirty="0" smtClean="0">
                  <a:latin typeface="TH SarabunPSK" pitchFamily="34" charset="-34"/>
                  <a:cs typeface="TH SarabunPSK" pitchFamily="34" charset="-34"/>
                </a:rPr>
                <a:t>นงาน</a:t>
              </a:r>
              <a:r>
                <a:rPr lang="th" sz="1400" dirty="0">
                  <a:latin typeface="TH SarabunPSK" pitchFamily="34" charset="-34"/>
                  <a:cs typeface="TH SarabunPSK" pitchFamily="34" charset="-34"/>
                </a:rPr>
                <a:t>โครงการ </a:t>
              </a:r>
              <a:r>
                <a:rPr lang="en-US" sz="1400" dirty="0" smtClean="0">
                  <a:latin typeface="TH SarabunPSK" pitchFamily="34" charset="-34"/>
                  <a:cs typeface="TH SarabunPSK" pitchFamily="34" charset="-34"/>
                </a:rPr>
                <a:t/>
              </a:r>
              <a:br>
                <a:rPr lang="en-US" sz="1400" dirty="0" smtClean="0">
                  <a:latin typeface="TH SarabunPSK" pitchFamily="34" charset="-34"/>
                  <a:cs typeface="TH SarabunPSK" pitchFamily="34" charset="-34"/>
                </a:rPr>
              </a:br>
              <a:r>
                <a:rPr lang="en-US" sz="1400" dirty="0" smtClean="0">
                  <a:latin typeface="TH SarabunPSK" pitchFamily="34" charset="-34"/>
                  <a:cs typeface="TH SarabunPSK" pitchFamily="34" charset="-34"/>
                </a:rPr>
                <a:t>      TO </a:t>
              </a:r>
              <a:r>
                <a:rPr lang="en-US" sz="1400" dirty="0">
                  <a:latin typeface="TH SarabunPSK" pitchFamily="34" charset="-34"/>
                  <a:cs typeface="TH SarabunPSK" pitchFamily="34" charset="-34"/>
                </a:rPr>
                <a:t>BE NUMBER ONE </a:t>
              </a:r>
              <a:r>
                <a:rPr lang="en-US" sz="1400" dirty="0" smtClean="0">
                  <a:latin typeface="TH SarabunPSK" pitchFamily="34" charset="-34"/>
                  <a:cs typeface="TH SarabunPSK" pitchFamily="34" charset="-34"/>
                </a:rPr>
                <a:t/>
              </a:r>
              <a:br>
                <a:rPr lang="en-US" sz="1400" dirty="0" smtClean="0">
                  <a:latin typeface="TH SarabunPSK" pitchFamily="34" charset="-34"/>
                  <a:cs typeface="TH SarabunPSK" pitchFamily="34" charset="-34"/>
                </a:rPr>
              </a:br>
              <a:r>
                <a:rPr lang="en-US" sz="1400" dirty="0" smtClean="0">
                  <a:latin typeface="TH SarabunPSK" pitchFamily="34" charset="-34"/>
                  <a:cs typeface="TH SarabunPSK" pitchFamily="34" charset="-34"/>
                </a:rPr>
                <a:t>     </a:t>
              </a:r>
              <a:r>
                <a:rPr lang="th" sz="1400" dirty="0" smtClean="0">
                  <a:latin typeface="TH SarabunPSK" pitchFamily="34" charset="-34"/>
                  <a:cs typeface="TH SarabunPSK" pitchFamily="34" charset="-34"/>
                </a:rPr>
                <a:t>อย่างจริงจังต่อเนื่อง</a:t>
              </a:r>
              <a:r>
                <a:rPr lang="en-US" sz="1400" dirty="0" smtClean="0">
                  <a:latin typeface="TH SarabunPSK" pitchFamily="34" charset="-34"/>
                  <a:cs typeface="TH SarabunPSK" pitchFamily="34" charset="-34"/>
                </a:rPr>
                <a:t/>
              </a:r>
              <a:br>
                <a:rPr lang="en-US" sz="1400" dirty="0" smtClean="0">
                  <a:latin typeface="TH SarabunPSK" pitchFamily="34" charset="-34"/>
                  <a:cs typeface="TH SarabunPSK" pitchFamily="34" charset="-34"/>
                </a:rPr>
              </a:br>
              <a:r>
                <a:rPr lang="en-US" sz="1400" dirty="0" smtClean="0">
                  <a:latin typeface="TH SarabunPSK" pitchFamily="34" charset="-34"/>
                  <a:cs typeface="TH SarabunPSK" pitchFamily="34" charset="-34"/>
                </a:rPr>
                <a:t>     </a:t>
              </a:r>
              <a:endParaRPr lang="th" sz="1400" dirty="0">
                <a:latin typeface="TH SarabunPSK" pitchFamily="34" charset="-34"/>
                <a:cs typeface="TH SarabunPSK" pitchFamily="34" charset="-34"/>
              </a:endParaRPr>
            </a:p>
          </p:txBody>
        </p:sp>
        <p:sp>
          <p:nvSpPr>
            <p:cNvPr id="44" name="สี่เหลี่ยมผืนผ้า 43"/>
            <p:cNvSpPr/>
            <p:nvPr/>
          </p:nvSpPr>
          <p:spPr>
            <a:xfrm>
              <a:off x="2148880" y="4174232"/>
              <a:ext cx="1512168" cy="1800200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tIns="0" rIns="0" bIns="0">
              <a:noAutofit/>
            </a:bodyPr>
            <a:lstStyle/>
            <a:p>
              <a:pPr indent="0"/>
              <a:r>
                <a:rPr lang="en-US" sz="1400" dirty="0" smtClean="0">
                  <a:latin typeface="TH SarabunPSK" pitchFamily="34" charset="-34"/>
                  <a:cs typeface="TH SarabunPSK" pitchFamily="34" charset="-34"/>
                </a:rPr>
                <a:t> A3. </a:t>
              </a:r>
              <a:r>
                <a:rPr lang="th" sz="1400" dirty="0" smtClean="0">
                  <a:latin typeface="TH SarabunPSK" pitchFamily="34" charset="-34"/>
                  <a:cs typeface="TH SarabunPSK" pitchFamily="34" charset="-34"/>
                </a:rPr>
                <a:t>เพิ่ม</a:t>
              </a:r>
              <a:r>
                <a:rPr lang="th" sz="1400" dirty="0">
                  <a:latin typeface="TH SarabunPSK" pitchFamily="34" charset="-34"/>
                  <a:cs typeface="TH SarabunPSK" pitchFamily="34" charset="-34"/>
                </a:rPr>
                <a:t>การ</a:t>
              </a:r>
              <a:r>
                <a:rPr lang="th" sz="1400" dirty="0" smtClean="0">
                  <a:latin typeface="TH SarabunPSK" pitchFamily="34" charset="-34"/>
                  <a:cs typeface="TH SarabunPSK" pitchFamily="34" charset="-34"/>
                </a:rPr>
                <a:t>เข้า</a:t>
              </a:r>
              <a:r>
                <a:rPr lang="th-TH" sz="1400" dirty="0" smtClean="0">
                  <a:latin typeface="TH SarabunPSK" pitchFamily="34" charset="-34"/>
                  <a:cs typeface="TH SarabunPSK" pitchFamily="34" charset="-34"/>
                </a:rPr>
                <a:t>ถึงใน</a:t>
              </a:r>
              <a:r>
                <a:rPr lang="th" sz="1400" dirty="0" smtClean="0">
                  <a:latin typeface="TH SarabunPSK" pitchFamily="34" charset="-34"/>
                  <a:cs typeface="TH SarabunPSK" pitchFamily="34" charset="-34"/>
                </a:rPr>
                <a:t>การ</a:t>
              </a:r>
              <a:r>
                <a:rPr lang="en-US" sz="1400" dirty="0" smtClean="0">
                  <a:latin typeface="TH SarabunPSK" pitchFamily="34" charset="-34"/>
                  <a:cs typeface="TH SarabunPSK" pitchFamily="34" charset="-34"/>
                </a:rPr>
                <a:t/>
              </a:r>
              <a:br>
                <a:rPr lang="en-US" sz="1400" dirty="0" smtClean="0">
                  <a:latin typeface="TH SarabunPSK" pitchFamily="34" charset="-34"/>
                  <a:cs typeface="TH SarabunPSK" pitchFamily="34" charset="-34"/>
                </a:rPr>
              </a:br>
              <a:r>
                <a:rPr lang="en-US" sz="1400" dirty="0" smtClean="0">
                  <a:latin typeface="TH SarabunPSK" pitchFamily="34" charset="-34"/>
                  <a:cs typeface="TH SarabunPSK" pitchFamily="34" charset="-34"/>
                </a:rPr>
                <a:t>      </a:t>
              </a:r>
              <a:r>
                <a:rPr lang="th" sz="1400" dirty="0" smtClean="0">
                  <a:latin typeface="TH SarabunPSK" pitchFamily="34" charset="-34"/>
                  <a:cs typeface="TH SarabunPSK" pitchFamily="34" charset="-34"/>
                </a:rPr>
                <a:t>บ</a:t>
              </a:r>
              <a:r>
                <a:rPr lang="th-TH" sz="1400" dirty="0" smtClean="0">
                  <a:latin typeface="TH SarabunPSK" pitchFamily="34" charset="-34"/>
                  <a:cs typeface="TH SarabunPSK" pitchFamily="34" charset="-34"/>
                </a:rPr>
                <a:t>ำ</a:t>
              </a:r>
              <a:r>
                <a:rPr lang="th" sz="1400" dirty="0" smtClean="0">
                  <a:latin typeface="TH SarabunPSK" pitchFamily="34" charset="-34"/>
                  <a:cs typeface="TH SarabunPSK" pitchFamily="34" charset="-34"/>
                </a:rPr>
                <a:t>บ</a:t>
              </a:r>
              <a:r>
                <a:rPr lang="th-TH" sz="1400" dirty="0" smtClean="0">
                  <a:latin typeface="TH SarabunPSK" pitchFamily="34" charset="-34"/>
                  <a:cs typeface="TH SarabunPSK" pitchFamily="34" charset="-34"/>
                </a:rPr>
                <a:t>ั</a:t>
              </a:r>
              <a:r>
                <a:rPr lang="th" sz="1400" dirty="0" smtClean="0">
                  <a:latin typeface="TH SarabunPSK" pitchFamily="34" charset="-34"/>
                  <a:cs typeface="TH SarabunPSK" pitchFamily="34" charset="-34"/>
                </a:rPr>
                <a:t>ด </a:t>
              </a:r>
              <a:r>
                <a:rPr lang="th-TH" sz="1400" dirty="0" err="1" smtClean="0">
                  <a:latin typeface="TH SarabunPSK" pitchFamily="34" charset="-34"/>
                  <a:cs typeface="TH SarabunPSK" pitchFamily="34" charset="-34"/>
                </a:rPr>
                <a:t>ฟื้</a:t>
              </a:r>
              <a:r>
                <a:rPr lang="th" sz="1400" dirty="0" smtClean="0">
                  <a:latin typeface="TH SarabunPSK" pitchFamily="34" charset="-34"/>
                  <a:cs typeface="TH SarabunPSK" pitchFamily="34" charset="-34"/>
                </a:rPr>
                <a:t>นฟู</a:t>
              </a:r>
              <a:endParaRPr lang="th" sz="1400" dirty="0">
                <a:latin typeface="TH SarabunPSK" pitchFamily="34" charset="-34"/>
                <a:cs typeface="TH SarabunPSK" pitchFamily="34" charset="-34"/>
              </a:endParaRPr>
            </a:p>
            <a:p>
              <a:pPr indent="0"/>
              <a:r>
                <a:rPr lang="en-US" sz="1400" dirty="0" smtClean="0">
                  <a:latin typeface="TH SarabunPSK" pitchFamily="34" charset="-34"/>
                  <a:cs typeface="TH SarabunPSK" pitchFamily="34" charset="-34"/>
                </a:rPr>
                <a:t> A4. </a:t>
              </a:r>
              <a:r>
                <a:rPr lang="th" sz="1400" dirty="0" smtClean="0">
                  <a:latin typeface="TH SarabunPSK" pitchFamily="34" charset="-34"/>
                  <a:cs typeface="TH SarabunPSK" pitchFamily="34" charset="-34"/>
                </a:rPr>
                <a:t>เพ</a:t>
              </a:r>
              <a:r>
                <a:rPr lang="th-TH" sz="1400" dirty="0" err="1" smtClean="0">
                  <a:latin typeface="TH SarabunPSK" pitchFamily="34" charset="-34"/>
                  <a:cs typeface="TH SarabunPSK" pitchFamily="34" charset="-34"/>
                </a:rPr>
                <a:t>ิ่</a:t>
              </a:r>
              <a:r>
                <a:rPr lang="th" sz="1400" dirty="0" smtClean="0">
                  <a:latin typeface="TH SarabunPSK" pitchFamily="34" charset="-34"/>
                  <a:cs typeface="TH SarabunPSK" pitchFamily="34" charset="-34"/>
                </a:rPr>
                <a:t>ม</a:t>
              </a:r>
              <a:r>
                <a:rPr lang="th" sz="1400" dirty="0">
                  <a:latin typeface="TH SarabunPSK" pitchFamily="34" charset="-34"/>
                  <a:cs typeface="TH SarabunPSK" pitchFamily="34" charset="-34"/>
                </a:rPr>
                <a:t>การ</a:t>
              </a:r>
              <a:r>
                <a:rPr lang="th" sz="1400" dirty="0" smtClean="0">
                  <a:latin typeface="TH SarabunPSK" pitchFamily="34" charset="-34"/>
                  <a:cs typeface="TH SarabunPSK" pitchFamily="34" charset="-34"/>
                </a:rPr>
                <a:t>เข้า</a:t>
              </a:r>
              <a:r>
                <a:rPr lang="th-TH" sz="1400" dirty="0" smtClean="0">
                  <a:latin typeface="TH SarabunPSK" pitchFamily="34" charset="-34"/>
                  <a:cs typeface="TH SarabunPSK" pitchFamily="34" charset="-34"/>
                </a:rPr>
                <a:t>ถึง</a:t>
              </a:r>
              <a:r>
                <a:rPr lang="th" sz="1400" dirty="0" smtClean="0">
                  <a:latin typeface="TH SarabunPSK" pitchFamily="34" charset="-34"/>
                  <a:cs typeface="TH SarabunPSK" pitchFamily="34" charset="-34"/>
                </a:rPr>
                <a:t>การ</a:t>
              </a:r>
              <a:r>
                <a:rPr lang="en-US" sz="1400" dirty="0" smtClean="0">
                  <a:latin typeface="TH SarabunPSK" pitchFamily="34" charset="-34"/>
                  <a:cs typeface="TH SarabunPSK" pitchFamily="34" charset="-34"/>
                </a:rPr>
                <a:t/>
              </a:r>
              <a:br>
                <a:rPr lang="en-US" sz="1400" dirty="0" smtClean="0">
                  <a:latin typeface="TH SarabunPSK" pitchFamily="34" charset="-34"/>
                  <a:cs typeface="TH SarabunPSK" pitchFamily="34" charset="-34"/>
                </a:rPr>
              </a:br>
              <a:r>
                <a:rPr lang="en-US" sz="1400" dirty="0" smtClean="0">
                  <a:latin typeface="TH SarabunPSK" pitchFamily="34" charset="-34"/>
                  <a:cs typeface="TH SarabunPSK" pitchFamily="34" charset="-34"/>
                </a:rPr>
                <a:t>      </a:t>
              </a:r>
              <a:r>
                <a:rPr lang="th" sz="1400" dirty="0" smtClean="0">
                  <a:latin typeface="TH SarabunPSK" pitchFamily="34" charset="-34"/>
                  <a:cs typeface="TH SarabunPSK" pitchFamily="34" charset="-34"/>
                </a:rPr>
                <a:t>ลด</a:t>
              </a:r>
              <a:r>
                <a:rPr lang="th" sz="1400" dirty="0">
                  <a:latin typeface="TH SarabunPSK" pitchFamily="34" charset="-34"/>
                  <a:cs typeface="TH SarabunPSK" pitchFamily="34" charset="-34"/>
                </a:rPr>
                <a:t>อ้นตราย จากยาเสพติด</a:t>
              </a:r>
            </a:p>
            <a:p>
              <a:pPr indent="0"/>
              <a:r>
                <a:rPr lang="en-US" sz="1400" dirty="0" smtClean="0">
                  <a:latin typeface="TH SarabunPSK" pitchFamily="34" charset="-34"/>
                  <a:cs typeface="TH SarabunPSK" pitchFamily="34" charset="-34"/>
                </a:rPr>
                <a:t> A5. </a:t>
              </a:r>
              <a:r>
                <a:rPr lang="th" sz="1400" dirty="0" smtClean="0">
                  <a:latin typeface="TH SarabunPSK" pitchFamily="34" charset="-34"/>
                  <a:cs typeface="TH SarabunPSK" pitchFamily="34" charset="-34"/>
                </a:rPr>
                <a:t>เพิ่ม</a:t>
              </a:r>
              <a:r>
                <a:rPr lang="th" sz="1400" dirty="0">
                  <a:latin typeface="TH SarabunPSK" pitchFamily="34" charset="-34"/>
                  <a:cs typeface="TH SarabunPSK" pitchFamily="34" charset="-34"/>
                </a:rPr>
                <a:t>ประสิทธิภาพ</a:t>
              </a:r>
              <a:r>
                <a:rPr lang="th" sz="1400" dirty="0" smtClean="0">
                  <a:latin typeface="TH SarabunPSK" pitchFamily="34" charset="-34"/>
                  <a:cs typeface="TH SarabunPSK" pitchFamily="34" charset="-34"/>
                </a:rPr>
                <a:t>การ</a:t>
              </a:r>
              <a:r>
                <a:rPr lang="en-US" sz="1400" dirty="0" smtClean="0">
                  <a:latin typeface="TH SarabunPSK" pitchFamily="34" charset="-34"/>
                  <a:cs typeface="TH SarabunPSK" pitchFamily="34" charset="-34"/>
                </a:rPr>
                <a:t/>
              </a:r>
              <a:br>
                <a:rPr lang="en-US" sz="1400" dirty="0" smtClean="0">
                  <a:latin typeface="TH SarabunPSK" pitchFamily="34" charset="-34"/>
                  <a:cs typeface="TH SarabunPSK" pitchFamily="34" charset="-34"/>
                </a:rPr>
              </a:br>
              <a:r>
                <a:rPr lang="en-US" sz="1400" dirty="0" smtClean="0">
                  <a:latin typeface="TH SarabunPSK" pitchFamily="34" charset="-34"/>
                  <a:cs typeface="TH SarabunPSK" pitchFamily="34" charset="-34"/>
                </a:rPr>
                <a:t>      </a:t>
              </a:r>
              <a:r>
                <a:rPr lang="th" sz="1400" dirty="0" smtClean="0">
                  <a:latin typeface="TH SarabunPSK" pitchFamily="34" charset="-34"/>
                  <a:cs typeface="TH SarabunPSK" pitchFamily="34" charset="-34"/>
                </a:rPr>
                <a:t>ติดตาม </a:t>
              </a:r>
              <a:r>
                <a:rPr lang="th" sz="1400" dirty="0">
                  <a:latin typeface="TH SarabunPSK" pitchFamily="34" charset="-34"/>
                  <a:cs typeface="TH SarabunPSK" pitchFamily="34" charset="-34"/>
                </a:rPr>
                <a:t>และการ</a:t>
              </a:r>
              <a:r>
                <a:rPr lang="th" sz="1400" dirty="0" smtClean="0">
                  <a:latin typeface="TH SarabunPSK" pitchFamily="34" charset="-34"/>
                  <a:cs typeface="TH SarabunPSK" pitchFamily="34" charset="-34"/>
                </a:rPr>
                <a:t>กลับคีน</a:t>
              </a:r>
              <a:r>
                <a:rPr lang="en-US" sz="1400" dirty="0" smtClean="0">
                  <a:latin typeface="TH SarabunPSK" pitchFamily="34" charset="-34"/>
                  <a:cs typeface="TH SarabunPSK" pitchFamily="34" charset="-34"/>
                </a:rPr>
                <a:t/>
              </a:r>
              <a:br>
                <a:rPr lang="en-US" sz="1400" dirty="0" smtClean="0">
                  <a:latin typeface="TH SarabunPSK" pitchFamily="34" charset="-34"/>
                  <a:cs typeface="TH SarabunPSK" pitchFamily="34" charset="-34"/>
                </a:rPr>
              </a:br>
              <a:r>
                <a:rPr lang="en-US" sz="1400" dirty="0" smtClean="0">
                  <a:latin typeface="TH SarabunPSK" pitchFamily="34" charset="-34"/>
                  <a:cs typeface="TH SarabunPSK" pitchFamily="34" charset="-34"/>
                </a:rPr>
                <a:t>      </a:t>
              </a:r>
              <a:r>
                <a:rPr lang="th" sz="1400" dirty="0" smtClean="0">
                  <a:latin typeface="TH SarabunPSK" pitchFamily="34" charset="-34"/>
                  <a:cs typeface="TH SarabunPSK" pitchFamily="34" charset="-34"/>
                </a:rPr>
                <a:t>สู</a:t>
              </a:r>
              <a:r>
                <a:rPr lang="th-TH" sz="1400" dirty="0" smtClean="0">
                  <a:latin typeface="TH SarabunPSK" pitchFamily="34" charset="-34"/>
                  <a:cs typeface="TH SarabunPSK" pitchFamily="34" charset="-34"/>
                </a:rPr>
                <a:t>่</a:t>
              </a:r>
              <a:r>
                <a:rPr lang="th" sz="1400" dirty="0" smtClean="0">
                  <a:latin typeface="TH SarabunPSK" pitchFamily="34" charset="-34"/>
                  <a:cs typeface="TH SarabunPSK" pitchFamily="34" charset="-34"/>
                </a:rPr>
                <a:t>ลัง</a:t>
              </a:r>
              <a:r>
                <a:rPr lang="th" sz="1400" dirty="0">
                  <a:latin typeface="TH SarabunPSK" pitchFamily="34" charset="-34"/>
                  <a:cs typeface="TH SarabunPSK" pitchFamily="34" charset="-34"/>
                </a:rPr>
                <a:t>คม</a:t>
              </a:r>
              <a:r>
                <a:rPr lang="th" sz="1400" dirty="0" smtClean="0">
                  <a:latin typeface="TH SarabunPSK" pitchFamily="34" charset="-34"/>
                  <a:cs typeface="TH SarabunPSK" pitchFamily="34" charset="-34"/>
                </a:rPr>
                <a:t>ของผู้</a:t>
              </a:r>
              <a:r>
                <a:rPr lang="th" sz="1400" dirty="0">
                  <a:latin typeface="TH SarabunPSK" pitchFamily="34" charset="-34"/>
                  <a:cs typeface="TH SarabunPSK" pitchFamily="34" charset="-34"/>
                </a:rPr>
                <a:t>เสพยาเสพติด </a:t>
              </a:r>
              <a:endParaRPr lang="en-US" sz="1400" dirty="0" smtClean="0">
                <a:latin typeface="TH SarabunPSK" pitchFamily="34" charset="-34"/>
                <a:cs typeface="TH SarabunPSK" pitchFamily="34" charset="-34"/>
              </a:endParaRPr>
            </a:p>
            <a:p>
              <a:pPr indent="0"/>
              <a:r>
                <a:rPr lang="en-US" sz="1400" dirty="0" smtClean="0">
                  <a:latin typeface="TH SarabunPSK" pitchFamily="34" charset="-34"/>
                  <a:cs typeface="TH SarabunPSK" pitchFamily="34" charset="-34"/>
                </a:rPr>
                <a:t> A6. </a:t>
              </a:r>
              <a:r>
                <a:rPr lang="th-TH" sz="1400" dirty="0" smtClean="0">
                  <a:latin typeface="TH SarabunPSK" pitchFamily="34" charset="-34"/>
                  <a:cs typeface="TH SarabunPSK" pitchFamily="34" charset="-34"/>
                </a:rPr>
                <a:t>กำ</a:t>
              </a:r>
              <a:r>
                <a:rPr lang="th" sz="1400" dirty="0" smtClean="0">
                  <a:latin typeface="TH SarabunPSK" pitchFamily="34" charset="-34"/>
                  <a:cs typeface="TH SarabunPSK" pitchFamily="34" charset="-34"/>
                </a:rPr>
                <a:t>กับ</a:t>
              </a:r>
              <a:r>
                <a:rPr lang="th" sz="1400" dirty="0">
                  <a:latin typeface="TH SarabunPSK" pitchFamily="34" charset="-34"/>
                  <a:cs typeface="TH SarabunPSK" pitchFamily="34" charset="-34"/>
                </a:rPr>
                <a:t>ดูแลมาตรฐาน</a:t>
              </a:r>
            </a:p>
          </p:txBody>
        </p:sp>
        <p:sp>
          <p:nvSpPr>
            <p:cNvPr id="45" name="สี่เหลี่ยมผืนผ้า 44"/>
            <p:cNvSpPr/>
            <p:nvPr/>
          </p:nvSpPr>
          <p:spPr>
            <a:xfrm>
              <a:off x="3733056" y="4174232"/>
              <a:ext cx="1368152" cy="1800200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lIns="0" tIns="0" rIns="0" bIns="0">
              <a:noAutofit/>
            </a:bodyPr>
            <a:lstStyle/>
            <a:p>
              <a:pPr indent="0"/>
              <a:r>
                <a:rPr lang="en-US" sz="1400" dirty="0" smtClean="0">
                  <a:latin typeface="TH SarabunPSK" pitchFamily="34" charset="-34"/>
                  <a:cs typeface="TH SarabunPSK" pitchFamily="34" charset="-34"/>
                </a:rPr>
                <a:t> A7</a:t>
              </a:r>
              <a:r>
                <a:rPr lang="en-US" sz="1400" dirty="0">
                  <a:latin typeface="TH SarabunPSK" pitchFamily="34" charset="-34"/>
                  <a:cs typeface="TH SarabunPSK" pitchFamily="34" charset="-34"/>
                </a:rPr>
                <a:t>. </a:t>
              </a:r>
              <a:r>
                <a:rPr lang="th" sz="1400" dirty="0">
                  <a:latin typeface="TH SarabunPSK" pitchFamily="34" charset="-34"/>
                  <a:cs typeface="TH SarabunPSK" pitchFamily="34" charset="-34"/>
                </a:rPr>
                <a:t>สร้างเสริม “การ</a:t>
              </a:r>
              <a:r>
                <a:rPr lang="th" sz="1400" dirty="0" smtClean="0">
                  <a:latin typeface="TH SarabunPSK" pitchFamily="34" charset="-34"/>
                  <a:cs typeface="TH SarabunPSK" pitchFamily="34" charset="-34"/>
                </a:rPr>
                <a:t>บำบัด</a:t>
              </a:r>
              <a:r>
                <a:rPr lang="en-US" sz="1400" dirty="0" smtClean="0">
                  <a:latin typeface="TH SarabunPSK" pitchFamily="34" charset="-34"/>
                  <a:cs typeface="TH SarabunPSK" pitchFamily="34" charset="-34"/>
                </a:rPr>
                <a:t/>
              </a:r>
              <a:br>
                <a:rPr lang="en-US" sz="1400" dirty="0" smtClean="0">
                  <a:latin typeface="TH SarabunPSK" pitchFamily="34" charset="-34"/>
                  <a:cs typeface="TH SarabunPSK" pitchFamily="34" charset="-34"/>
                </a:rPr>
              </a:br>
              <a:r>
                <a:rPr lang="en-US" sz="1400" dirty="0" smtClean="0">
                  <a:latin typeface="TH SarabunPSK" pitchFamily="34" charset="-34"/>
                  <a:cs typeface="TH SarabunPSK" pitchFamily="34" charset="-34"/>
                </a:rPr>
                <a:t>      </a:t>
              </a:r>
              <a:r>
                <a:rPr lang="th-TH" sz="1400" dirty="0" err="1" smtClean="0">
                  <a:latin typeface="TH SarabunPSK" pitchFamily="34" charset="-34"/>
                  <a:cs typeface="TH SarabunPSK" pitchFamily="34" charset="-34"/>
                </a:rPr>
                <a:t>ฟื้</a:t>
              </a:r>
              <a:r>
                <a:rPr lang="th" sz="1400" dirty="0" smtClean="0">
                  <a:latin typeface="TH SarabunPSK" pitchFamily="34" charset="-34"/>
                  <a:cs typeface="TH SarabunPSK" pitchFamily="34" charset="-34"/>
                </a:rPr>
                <a:t>นฟู</a:t>
              </a:r>
              <a:r>
                <a:rPr lang="th" sz="1400" dirty="0">
                  <a:latin typeface="TH SarabunPSK" pitchFamily="34" charset="-34"/>
                  <a:cs typeface="TH SarabunPSK" pitchFamily="34" charset="-34"/>
                </a:rPr>
                <a:t>โดยใข้ </a:t>
              </a:r>
              <a:r>
                <a:rPr lang="th-TH" sz="1400" dirty="0" smtClean="0">
                  <a:latin typeface="TH SarabunPSK" pitchFamily="34" charset="-34"/>
                  <a:cs typeface="TH SarabunPSK" pitchFamily="34" charset="-34"/>
                </a:rPr>
                <a:t>ชุ</a:t>
              </a:r>
              <a:r>
                <a:rPr lang="th" sz="1400" dirty="0" smtClean="0">
                  <a:latin typeface="TH SarabunPSK" pitchFamily="34" charset="-34"/>
                  <a:cs typeface="TH SarabunPSK" pitchFamily="34" charset="-34"/>
                </a:rPr>
                <a:t>ม</a:t>
              </a:r>
              <a:r>
                <a:rPr lang="th-TH" sz="1400" dirty="0" smtClean="0">
                  <a:latin typeface="TH SarabunPSK" pitchFamily="34" charset="-34"/>
                  <a:cs typeface="TH SarabunPSK" pitchFamily="34" charset="-34"/>
                </a:rPr>
                <a:t>ช</a:t>
              </a:r>
              <a:r>
                <a:rPr lang="th" sz="1400" dirty="0" smtClean="0">
                  <a:latin typeface="TH SarabunPSK" pitchFamily="34" charset="-34"/>
                  <a:cs typeface="TH SarabunPSK" pitchFamily="34" charset="-34"/>
                </a:rPr>
                <a:t>นเป็น</a:t>
              </a:r>
              <a:r>
                <a:rPr lang="en-US" sz="1400" dirty="0" smtClean="0">
                  <a:latin typeface="TH SarabunPSK" pitchFamily="34" charset="-34"/>
                  <a:cs typeface="TH SarabunPSK" pitchFamily="34" charset="-34"/>
                </a:rPr>
                <a:t/>
              </a:r>
              <a:br>
                <a:rPr lang="en-US" sz="1400" dirty="0" smtClean="0">
                  <a:latin typeface="TH SarabunPSK" pitchFamily="34" charset="-34"/>
                  <a:cs typeface="TH SarabunPSK" pitchFamily="34" charset="-34"/>
                </a:rPr>
              </a:br>
              <a:r>
                <a:rPr lang="en-US" sz="1400" dirty="0" smtClean="0">
                  <a:latin typeface="TH SarabunPSK" pitchFamily="34" charset="-34"/>
                  <a:cs typeface="TH SarabunPSK" pitchFamily="34" charset="-34"/>
                </a:rPr>
                <a:t>      </a:t>
              </a:r>
              <a:r>
                <a:rPr lang="th-TH" sz="1400" dirty="0" smtClean="0">
                  <a:latin typeface="TH SarabunPSK" pitchFamily="34" charset="-34"/>
                  <a:cs typeface="TH SarabunPSK" pitchFamily="34" charset="-34"/>
                </a:rPr>
                <a:t>ศูนย์</a:t>
              </a:r>
              <a:r>
                <a:rPr lang="th" sz="1400" dirty="0" smtClean="0">
                  <a:latin typeface="TH SarabunPSK" pitchFamily="34" charset="-34"/>
                  <a:cs typeface="TH SarabunPSK" pitchFamily="34" charset="-34"/>
                </a:rPr>
                <a:t>กลาง</a:t>
              </a:r>
              <a:r>
                <a:rPr lang="th" sz="1400" dirty="0">
                  <a:latin typeface="TH SarabunPSK" pitchFamily="34" charset="-34"/>
                  <a:cs typeface="TH SarabunPSK" pitchFamily="34" charset="-34"/>
                </a:rPr>
                <a:t>” </a:t>
              </a:r>
              <a:r>
                <a:rPr lang="en-US" sz="1400" dirty="0">
                  <a:latin typeface="TH SarabunPSK" pitchFamily="34" charset="-34"/>
                  <a:cs typeface="TH SarabunPSK" pitchFamily="34" charset="-34"/>
                </a:rPr>
                <a:t>{</a:t>
              </a:r>
              <a:r>
                <a:rPr lang="en-US" sz="1400" dirty="0" err="1">
                  <a:latin typeface="TH SarabunPSK" pitchFamily="34" charset="-34"/>
                  <a:cs typeface="TH SarabunPSK" pitchFamily="34" charset="-34"/>
                </a:rPr>
                <a:t>CBTx</a:t>
              </a:r>
              <a:r>
                <a:rPr lang="en-US" sz="1400" dirty="0">
                  <a:latin typeface="TH SarabunPSK" pitchFamily="34" charset="-34"/>
                  <a:cs typeface="TH SarabunPSK" pitchFamily="34" charset="-34"/>
                </a:rPr>
                <a:t>)</a:t>
              </a:r>
            </a:p>
          </p:txBody>
        </p:sp>
        <p:sp>
          <p:nvSpPr>
            <p:cNvPr id="46" name="สี่เหลี่ยมผืนผ้า 45"/>
            <p:cNvSpPr/>
            <p:nvPr/>
          </p:nvSpPr>
          <p:spPr>
            <a:xfrm>
              <a:off x="5188074" y="4174232"/>
              <a:ext cx="1584176" cy="1800200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lIns="0" tIns="0" rIns="0" bIns="0">
              <a:noAutofit/>
            </a:bodyPr>
            <a:lstStyle/>
            <a:p>
              <a:pPr indent="0"/>
              <a:r>
                <a:rPr lang="en-US" sz="1400" dirty="0" smtClean="0">
                  <a:latin typeface="TH SarabunPSK" pitchFamily="34" charset="-34"/>
                  <a:cs typeface="TH SarabunPSK" pitchFamily="34" charset="-34"/>
                </a:rPr>
                <a:t> A8. </a:t>
              </a:r>
              <a:r>
                <a:rPr lang="th" sz="1400" dirty="0" smtClean="0">
                  <a:latin typeface="TH SarabunPSK" pitchFamily="34" charset="-34"/>
                  <a:cs typeface="TH SarabunPSK" pitchFamily="34" charset="-34"/>
                </a:rPr>
                <a:t>ประสิทธิภาพ </a:t>
              </a:r>
              <a:r>
                <a:rPr lang="th" sz="1400" dirty="0">
                  <a:latin typeface="TH SarabunPSK" pitchFamily="34" charset="-34"/>
                  <a:cs typeface="TH SarabunPSK" pitchFamily="34" charset="-34"/>
                </a:rPr>
                <a:t>และ</a:t>
              </a:r>
              <a:r>
                <a:rPr lang="th" sz="1400" dirty="0" smtClean="0">
                  <a:latin typeface="TH SarabunPSK" pitchFamily="34" charset="-34"/>
                  <a:cs typeface="TH SarabunPSK" pitchFamily="34" charset="-34"/>
                </a:rPr>
                <a:t>ความ</a:t>
              </a:r>
              <a:r>
                <a:rPr lang="en-US" sz="1400" dirty="0" smtClean="0">
                  <a:latin typeface="TH SarabunPSK" pitchFamily="34" charset="-34"/>
                  <a:cs typeface="TH SarabunPSK" pitchFamily="34" charset="-34"/>
                </a:rPr>
                <a:t/>
              </a:r>
              <a:br>
                <a:rPr lang="en-US" sz="1400" dirty="0" smtClean="0">
                  <a:latin typeface="TH SarabunPSK" pitchFamily="34" charset="-34"/>
                  <a:cs typeface="TH SarabunPSK" pitchFamily="34" charset="-34"/>
                </a:rPr>
              </a:br>
              <a:r>
                <a:rPr lang="en-US" sz="1400" dirty="0" smtClean="0">
                  <a:latin typeface="TH SarabunPSK" pitchFamily="34" charset="-34"/>
                  <a:cs typeface="TH SarabunPSK" pitchFamily="34" charset="-34"/>
                </a:rPr>
                <a:t>      </a:t>
              </a:r>
              <a:r>
                <a:rPr lang="th" sz="1400" dirty="0" smtClean="0">
                  <a:latin typeface="TH SarabunPSK" pitchFamily="34" charset="-34"/>
                  <a:cs typeface="TH SarabunPSK" pitchFamily="34" charset="-34"/>
                </a:rPr>
                <a:t>เป็น</a:t>
              </a:r>
              <a:r>
                <a:rPr lang="th" sz="1400" dirty="0">
                  <a:latin typeface="TH SarabunPSK" pitchFamily="34" charset="-34"/>
                  <a:cs typeface="TH SarabunPSK" pitchFamily="34" charset="-34"/>
                </a:rPr>
                <a:t>มิตรฐานข้อมูล </a:t>
              </a:r>
              <a:r>
                <a:rPr lang="th" sz="1400" dirty="0" smtClean="0">
                  <a:latin typeface="TH SarabunPSK" pitchFamily="34" charset="-34"/>
                  <a:cs typeface="TH SarabunPSK" pitchFamily="34" charset="-34"/>
                </a:rPr>
                <a:t>บำบัด</a:t>
              </a:r>
              <a:r>
                <a:rPr lang="en-US" sz="1400" dirty="0" smtClean="0">
                  <a:latin typeface="TH SarabunPSK" pitchFamily="34" charset="-34"/>
                  <a:cs typeface="TH SarabunPSK" pitchFamily="34" charset="-34"/>
                </a:rPr>
                <a:t/>
              </a:r>
              <a:br>
                <a:rPr lang="en-US" sz="1400" dirty="0" smtClean="0">
                  <a:latin typeface="TH SarabunPSK" pitchFamily="34" charset="-34"/>
                  <a:cs typeface="TH SarabunPSK" pitchFamily="34" charset="-34"/>
                </a:rPr>
              </a:br>
              <a:r>
                <a:rPr lang="en-US" sz="1400" dirty="0" smtClean="0">
                  <a:latin typeface="TH SarabunPSK" pitchFamily="34" charset="-34"/>
                  <a:cs typeface="TH SarabunPSK" pitchFamily="34" charset="-34"/>
                </a:rPr>
                <a:t>      </a:t>
              </a:r>
              <a:r>
                <a:rPr lang="th" sz="1400" dirty="0" smtClean="0">
                  <a:latin typeface="TH SarabunPSK" pitchFamily="34" charset="-34"/>
                  <a:cs typeface="TH SarabunPSK" pitchFamily="34" charset="-34"/>
                </a:rPr>
                <a:t>ยา</a:t>
              </a:r>
              <a:r>
                <a:rPr lang="th" sz="1400" dirty="0">
                  <a:latin typeface="TH SarabunPSK" pitchFamily="34" charset="-34"/>
                  <a:cs typeface="TH SarabunPSK" pitchFamily="34" charset="-34"/>
                </a:rPr>
                <a:t>เสพติดของ ประเทศไทย</a:t>
              </a:r>
            </a:p>
            <a:p>
              <a:pPr indent="0"/>
              <a:r>
                <a:rPr lang="en-US" sz="1400" dirty="0" smtClean="0">
                  <a:latin typeface="TH SarabunPSK" pitchFamily="34" charset="-34"/>
                  <a:cs typeface="TH SarabunPSK" pitchFamily="34" charset="-34"/>
                </a:rPr>
                <a:t> A9. </a:t>
              </a:r>
              <a:r>
                <a:rPr lang="th-TH" sz="1400" dirty="0" err="1" smtClean="0">
                  <a:latin typeface="TH SarabunPSK" pitchFamily="34" charset="-34"/>
                  <a:cs typeface="TH SarabunPSK" pitchFamily="34" charset="-34"/>
                </a:rPr>
                <a:t>ขย</a:t>
              </a:r>
              <a:r>
                <a:rPr lang="th" sz="1400" dirty="0" smtClean="0">
                  <a:latin typeface="TH SarabunPSK" pitchFamily="34" charset="-34"/>
                  <a:cs typeface="TH SarabunPSK" pitchFamily="34" charset="-34"/>
                </a:rPr>
                <a:t>าย</a:t>
              </a:r>
              <a:r>
                <a:rPr lang="th" sz="1400" dirty="0">
                  <a:latin typeface="TH SarabunPSK" pitchFamily="34" charset="-34"/>
                  <a:cs typeface="TH SarabunPSK" pitchFamily="34" charset="-34"/>
                </a:rPr>
                <a:t>การ</a:t>
              </a:r>
              <a:r>
                <a:rPr lang="th" sz="1400" dirty="0" smtClean="0">
                  <a:latin typeface="TH SarabunPSK" pitchFamily="34" charset="-34"/>
                  <a:cs typeface="TH SarabunPSK" pitchFamily="34" charset="-34"/>
                </a:rPr>
                <a:t>ส</a:t>
              </a:r>
              <a:r>
                <a:rPr lang="th-TH" sz="1400" dirty="0" err="1" smtClean="0">
                  <a:latin typeface="TH SarabunPSK" pitchFamily="34" charset="-34"/>
                  <a:cs typeface="TH SarabunPSK" pitchFamily="34" charset="-34"/>
                </a:rPr>
                <a:t>ี่</a:t>
              </a:r>
              <a:r>
                <a:rPr lang="th" sz="1400" dirty="0" smtClean="0">
                  <a:latin typeface="TH SarabunPSK" pitchFamily="34" charset="-34"/>
                  <a:cs typeface="TH SarabunPSK" pitchFamily="34" charset="-34"/>
                </a:rPr>
                <a:t>อสาร</a:t>
              </a:r>
              <a:r>
                <a:rPr lang="th" sz="1400" dirty="0">
                  <a:latin typeface="TH SarabunPSK" pitchFamily="34" charset="-34"/>
                  <a:cs typeface="TH SarabunPSK" pitchFamily="34" charset="-34"/>
                </a:rPr>
                <a:t>เจตคติ </a:t>
              </a:r>
              <a:r>
                <a:rPr lang="en-US" sz="1400" dirty="0" smtClean="0">
                  <a:latin typeface="TH SarabunPSK" pitchFamily="34" charset="-34"/>
                  <a:cs typeface="TH SarabunPSK" pitchFamily="34" charset="-34"/>
                </a:rPr>
                <a:t/>
              </a:r>
              <a:br>
                <a:rPr lang="en-US" sz="1400" dirty="0" smtClean="0">
                  <a:latin typeface="TH SarabunPSK" pitchFamily="34" charset="-34"/>
                  <a:cs typeface="TH SarabunPSK" pitchFamily="34" charset="-34"/>
                </a:rPr>
              </a:br>
              <a:r>
                <a:rPr lang="en-US" sz="1400" dirty="0" smtClean="0">
                  <a:latin typeface="TH SarabunPSK" pitchFamily="34" charset="-34"/>
                  <a:cs typeface="TH SarabunPSK" pitchFamily="34" charset="-34"/>
                </a:rPr>
                <a:t>      </a:t>
              </a:r>
              <a:r>
                <a:rPr lang="th" sz="1400" dirty="0" smtClean="0">
                  <a:latin typeface="TH SarabunPSK" pitchFamily="34" charset="-34"/>
                  <a:cs typeface="TH SarabunPSK" pitchFamily="34" charset="-34"/>
                </a:rPr>
                <a:t>ด้าน</a:t>
              </a:r>
              <a:r>
                <a:rPr lang="th-TH" sz="1400" dirty="0" smtClean="0">
                  <a:latin typeface="TH SarabunPSK" pitchFamily="34" charset="-34"/>
                  <a:cs typeface="TH SarabunPSK" pitchFamily="34" charset="-34"/>
                </a:rPr>
                <a:t>ก</a:t>
              </a:r>
              <a:r>
                <a:rPr lang="th" sz="1400" dirty="0" smtClean="0">
                  <a:latin typeface="TH SarabunPSK" pitchFamily="34" charset="-34"/>
                  <a:cs typeface="TH SarabunPSK" pitchFamily="34" charset="-34"/>
                </a:rPr>
                <a:t>าร</a:t>
              </a:r>
              <a:r>
                <a:rPr lang="th" sz="1400" dirty="0">
                  <a:latin typeface="TH SarabunPSK" pitchFamily="34" charset="-34"/>
                  <a:cs typeface="TH SarabunPSK" pitchFamily="34" charset="-34"/>
                </a:rPr>
                <a:t>บำบัดในวงกว้าง</a:t>
              </a:r>
            </a:p>
          </p:txBody>
        </p:sp>
        <p:sp>
          <p:nvSpPr>
            <p:cNvPr id="47" name="สี่เหลี่ยมผืนผ้า 46"/>
            <p:cNvSpPr/>
            <p:nvPr/>
          </p:nvSpPr>
          <p:spPr>
            <a:xfrm>
              <a:off x="6877025" y="4174232"/>
              <a:ext cx="1440160" cy="1800200"/>
            </a:xfrm>
            <a:prstGeom prst="rect">
              <a:avLst/>
            </a:prstGeom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lIns="0" tIns="0" rIns="0" bIns="0">
              <a:noAutofit/>
            </a:bodyPr>
            <a:lstStyle/>
            <a:p>
              <a:pPr indent="0"/>
              <a:r>
                <a:rPr lang="en-US" sz="1400" dirty="0" smtClean="0">
                  <a:latin typeface="TH SarabunPSK" pitchFamily="34" charset="-34"/>
                  <a:cs typeface="TH SarabunPSK" pitchFamily="34" charset="-34"/>
                </a:rPr>
                <a:t>  A</a:t>
              </a:r>
              <a:r>
                <a:rPr lang="th" sz="1400" dirty="0">
                  <a:latin typeface="TH SarabunPSK" pitchFamily="34" charset="-34"/>
                  <a:cs typeface="TH SarabunPSK" pitchFamily="34" charset="-34"/>
                </a:rPr>
                <a:t>10</a:t>
              </a:r>
              <a:r>
                <a:rPr lang="th" sz="1400" dirty="0" smtClean="0">
                  <a:latin typeface="TH SarabunPSK" pitchFamily="34" charset="-34"/>
                  <a:cs typeface="TH SarabunPSK" pitchFamily="34" charset="-34"/>
                </a:rPr>
                <a:t>.</a:t>
              </a:r>
              <a:r>
                <a:rPr lang="en-US" sz="1400" dirty="0" smtClean="0">
                  <a:latin typeface="TH SarabunPSK" pitchFamily="34" charset="-34"/>
                  <a:cs typeface="TH SarabunPSK" pitchFamily="34" charset="-34"/>
                </a:rPr>
                <a:t> </a:t>
              </a:r>
              <a:r>
                <a:rPr lang="th" sz="1400" dirty="0" smtClean="0">
                  <a:latin typeface="TH SarabunPSK" pitchFamily="34" charset="-34"/>
                  <a:cs typeface="TH SarabunPSK" pitchFamily="34" charset="-34"/>
                </a:rPr>
                <a:t>พัฒนา</a:t>
              </a:r>
              <a:r>
                <a:rPr lang="th" sz="1400" dirty="0">
                  <a:latin typeface="TH SarabunPSK" pitchFamily="34" charset="-34"/>
                  <a:cs typeface="TH SarabunPSK" pitchFamily="34" charset="-34"/>
                </a:rPr>
                <a:t>กฎหมายให้ </a:t>
              </a:r>
              <a:r>
                <a:rPr lang="en-US" sz="1400" dirty="0" smtClean="0">
                  <a:latin typeface="TH SarabunPSK" pitchFamily="34" charset="-34"/>
                  <a:cs typeface="TH SarabunPSK" pitchFamily="34" charset="-34"/>
                </a:rPr>
                <a:t/>
              </a:r>
              <a:br>
                <a:rPr lang="en-US" sz="1400" dirty="0" smtClean="0">
                  <a:latin typeface="TH SarabunPSK" pitchFamily="34" charset="-34"/>
                  <a:cs typeface="TH SarabunPSK" pitchFamily="34" charset="-34"/>
                </a:rPr>
              </a:br>
              <a:r>
                <a:rPr lang="en-US" sz="1400" dirty="0" smtClean="0">
                  <a:latin typeface="TH SarabunPSK" pitchFamily="34" charset="-34"/>
                  <a:cs typeface="TH SarabunPSK" pitchFamily="34" charset="-34"/>
                </a:rPr>
                <a:t>         </a:t>
              </a:r>
              <a:r>
                <a:rPr lang="th" sz="1400" dirty="0" smtClean="0">
                  <a:latin typeface="TH SarabunPSK" pitchFamily="34" charset="-34"/>
                  <a:cs typeface="TH SarabunPSK" pitchFamily="34" charset="-34"/>
                </a:rPr>
                <a:t>เอื้อ</a:t>
              </a:r>
              <a:r>
                <a:rPr lang="th" sz="1400" dirty="0">
                  <a:latin typeface="TH SarabunPSK" pitchFamily="34" charset="-34"/>
                  <a:cs typeface="TH SarabunPSK" pitchFamily="34" charset="-34"/>
                </a:rPr>
                <a:t>ต่อการ</a:t>
              </a:r>
              <a:r>
                <a:rPr lang="th" sz="1400" dirty="0" smtClean="0">
                  <a:latin typeface="TH SarabunPSK" pitchFamily="34" charset="-34"/>
                  <a:cs typeface="TH SarabunPSK" pitchFamily="34" charset="-34"/>
                </a:rPr>
                <a:t>ควบคุม</a:t>
              </a:r>
              <a:r>
                <a:rPr lang="en-US" sz="1400" dirty="0" smtClean="0">
                  <a:latin typeface="TH SarabunPSK" pitchFamily="34" charset="-34"/>
                  <a:cs typeface="TH SarabunPSK" pitchFamily="34" charset="-34"/>
                </a:rPr>
                <a:t/>
              </a:r>
              <a:br>
                <a:rPr lang="en-US" sz="1400" dirty="0" smtClean="0">
                  <a:latin typeface="TH SarabunPSK" pitchFamily="34" charset="-34"/>
                  <a:cs typeface="TH SarabunPSK" pitchFamily="34" charset="-34"/>
                </a:rPr>
              </a:br>
              <a:r>
                <a:rPr lang="en-US" sz="1400" dirty="0" smtClean="0">
                  <a:latin typeface="TH SarabunPSK" pitchFamily="34" charset="-34"/>
                  <a:cs typeface="TH SarabunPSK" pitchFamily="34" charset="-34"/>
                </a:rPr>
                <a:t>        </a:t>
              </a:r>
              <a:r>
                <a:rPr lang="th" sz="1400" dirty="0" smtClean="0">
                  <a:latin typeface="TH SarabunPSK" pitchFamily="34" charset="-34"/>
                  <a:cs typeface="TH SarabunPSK" pitchFamily="34" charset="-34"/>
                </a:rPr>
                <a:t> </a:t>
              </a:r>
              <a:r>
                <a:rPr lang="th" sz="1400" dirty="0">
                  <a:latin typeface="TH SarabunPSK" pitchFamily="34" charset="-34"/>
                  <a:cs typeface="TH SarabunPSK" pitchFamily="34" charset="-34"/>
                </a:rPr>
                <a:t>การบำบัดรักษา </a:t>
              </a:r>
              <a:r>
                <a:rPr lang="en-US" sz="1400" dirty="0" smtClean="0">
                  <a:latin typeface="TH SarabunPSK" pitchFamily="34" charset="-34"/>
                  <a:cs typeface="TH SarabunPSK" pitchFamily="34" charset="-34"/>
                </a:rPr>
                <a:t/>
              </a:r>
              <a:br>
                <a:rPr lang="en-US" sz="1400" dirty="0" smtClean="0">
                  <a:latin typeface="TH SarabunPSK" pitchFamily="34" charset="-34"/>
                  <a:cs typeface="TH SarabunPSK" pitchFamily="34" charset="-34"/>
                </a:rPr>
              </a:br>
              <a:r>
                <a:rPr lang="en-US" sz="1400" dirty="0" smtClean="0">
                  <a:latin typeface="TH SarabunPSK" pitchFamily="34" charset="-34"/>
                  <a:cs typeface="TH SarabunPSK" pitchFamily="34" charset="-34"/>
                </a:rPr>
                <a:t>         </a:t>
              </a:r>
              <a:r>
                <a:rPr lang="th" sz="1400" dirty="0" smtClean="0">
                  <a:latin typeface="TH SarabunPSK" pitchFamily="34" charset="-34"/>
                  <a:cs typeface="TH SarabunPSK" pitchFamily="34" charset="-34"/>
                </a:rPr>
                <a:t>และ</a:t>
              </a:r>
              <a:r>
                <a:rPr lang="th-TH" sz="1400" dirty="0" smtClean="0">
                  <a:latin typeface="TH SarabunPSK" pitchFamily="34" charset="-34"/>
                  <a:cs typeface="TH SarabunPSK" pitchFamily="34" charset="-34"/>
                </a:rPr>
                <a:t>ฟื้น</a:t>
              </a:r>
              <a:r>
                <a:rPr lang="th" sz="1400" dirty="0" smtClean="0">
                  <a:latin typeface="TH SarabunPSK" pitchFamily="34" charset="-34"/>
                  <a:cs typeface="TH SarabunPSK" pitchFamily="34" charset="-34"/>
                </a:rPr>
                <a:t>ฟู</a:t>
              </a:r>
              <a:r>
                <a:rPr lang="th" sz="1400" dirty="0">
                  <a:latin typeface="TH SarabunPSK" pitchFamily="34" charset="-34"/>
                  <a:cs typeface="TH SarabunPSK" pitchFamily="34" charset="-34"/>
                </a:rPr>
                <a:t>ยาเสพติด</a:t>
              </a:r>
            </a:p>
          </p:txBody>
        </p:sp>
        <p:sp>
          <p:nvSpPr>
            <p:cNvPr id="48" name="สี่เหลี่ยมผืนผ้า 47"/>
            <p:cNvSpPr/>
            <p:nvPr/>
          </p:nvSpPr>
          <p:spPr>
            <a:xfrm>
              <a:off x="8413576" y="4174232"/>
              <a:ext cx="1440160" cy="1800200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tIns="0" rIns="0" bIns="0">
              <a:noAutofit/>
            </a:bodyPr>
            <a:lstStyle/>
            <a:p>
              <a:pPr indent="0"/>
              <a:r>
                <a:rPr lang="en-US" sz="1400" dirty="0" smtClean="0">
                  <a:latin typeface="TH SarabunPSK" pitchFamily="34" charset="-34"/>
                  <a:cs typeface="TH SarabunPSK" pitchFamily="34" charset="-34"/>
                </a:rPr>
                <a:t> A11. </a:t>
              </a:r>
              <a:r>
                <a:rPr lang="th" sz="1400" dirty="0" smtClean="0">
                  <a:latin typeface="TH SarabunPSK" pitchFamily="34" charset="-34"/>
                  <a:cs typeface="TH SarabunPSK" pitchFamily="34" charset="-34"/>
                </a:rPr>
                <a:t>เพิ่ม</a:t>
              </a:r>
              <a:r>
                <a:rPr lang="th" sz="1400" dirty="0">
                  <a:latin typeface="TH SarabunPSK" pitchFamily="34" charset="-34"/>
                  <a:cs typeface="TH SarabunPSK" pitchFamily="34" charset="-34"/>
                </a:rPr>
                <a:t>กำลังคน</a:t>
              </a:r>
              <a:r>
                <a:rPr lang="th" sz="1400" dirty="0" smtClean="0">
                  <a:latin typeface="TH SarabunPSK" pitchFamily="34" charset="-34"/>
                  <a:cs typeface="TH SarabunPSK" pitchFamily="34" charset="-34"/>
                </a:rPr>
                <a:t>และ</a:t>
              </a:r>
              <a:r>
                <a:rPr lang="en-US" sz="1400" dirty="0" smtClean="0">
                  <a:latin typeface="TH SarabunPSK" pitchFamily="34" charset="-34"/>
                  <a:cs typeface="TH SarabunPSK" pitchFamily="34" charset="-34"/>
                </a:rPr>
                <a:t/>
              </a:r>
              <a:br>
                <a:rPr lang="en-US" sz="1400" dirty="0" smtClean="0">
                  <a:latin typeface="TH SarabunPSK" pitchFamily="34" charset="-34"/>
                  <a:cs typeface="TH SarabunPSK" pitchFamily="34" charset="-34"/>
                </a:rPr>
              </a:br>
              <a:r>
                <a:rPr lang="en-US" sz="1400" dirty="0" smtClean="0">
                  <a:latin typeface="TH SarabunPSK" pitchFamily="34" charset="-34"/>
                  <a:cs typeface="TH SarabunPSK" pitchFamily="34" charset="-34"/>
                </a:rPr>
                <a:t>        </a:t>
              </a:r>
              <a:r>
                <a:rPr lang="th" sz="1400" dirty="0" smtClean="0">
                  <a:latin typeface="TH SarabunPSK" pitchFamily="34" charset="-34"/>
                  <a:cs typeface="TH SarabunPSK" pitchFamily="34" charset="-34"/>
                </a:rPr>
                <a:t>ความ</a:t>
              </a:r>
              <a:r>
                <a:rPr lang="th-TH" sz="1400" dirty="0" smtClean="0">
                  <a:latin typeface="TH SarabunPSK" pitchFamily="34" charset="-34"/>
                  <a:cs typeface="TH SarabunPSK" pitchFamily="34" charset="-34"/>
                </a:rPr>
                <a:t>เชี่ยวชาญ</a:t>
              </a:r>
              <a:r>
                <a:rPr lang="th" sz="1400" dirty="0" smtClean="0">
                  <a:latin typeface="TH SarabunPSK" pitchFamily="34" charset="-34"/>
                  <a:cs typeface="TH SarabunPSK" pitchFamily="34" charset="-34"/>
                </a:rPr>
                <a:t>ด้าน</a:t>
              </a:r>
              <a:r>
                <a:rPr lang="en-US" sz="1400" dirty="0" smtClean="0">
                  <a:latin typeface="TH SarabunPSK" pitchFamily="34" charset="-34"/>
                  <a:cs typeface="TH SarabunPSK" pitchFamily="34" charset="-34"/>
                </a:rPr>
                <a:t/>
              </a:r>
              <a:br>
                <a:rPr lang="en-US" sz="1400" dirty="0" smtClean="0">
                  <a:latin typeface="TH SarabunPSK" pitchFamily="34" charset="-34"/>
                  <a:cs typeface="TH SarabunPSK" pitchFamily="34" charset="-34"/>
                </a:rPr>
              </a:br>
              <a:r>
                <a:rPr lang="en-US" sz="1400" dirty="0" smtClean="0">
                  <a:latin typeface="TH SarabunPSK" pitchFamily="34" charset="-34"/>
                  <a:cs typeface="TH SarabunPSK" pitchFamily="34" charset="-34"/>
                </a:rPr>
                <a:t>        </a:t>
              </a:r>
              <a:r>
                <a:rPr lang="th" sz="1400" dirty="0" smtClean="0">
                  <a:latin typeface="TH SarabunPSK" pitchFamily="34" charset="-34"/>
                  <a:cs typeface="TH SarabunPSK" pitchFamily="34" charset="-34"/>
                </a:rPr>
                <a:t>ยา</a:t>
              </a:r>
              <a:r>
                <a:rPr lang="th" sz="1400" dirty="0">
                  <a:latin typeface="TH SarabunPSK" pitchFamily="34" charset="-34"/>
                  <a:cs typeface="TH SarabunPSK" pitchFamily="34" charset="-34"/>
                </a:rPr>
                <a:t>เสพติด ที่เหมาะสม</a:t>
              </a:r>
            </a:p>
          </p:txBody>
        </p:sp>
      </p:grpSp>
      <p:grpSp>
        <p:nvGrpSpPr>
          <p:cNvPr id="70" name="กลุ่ม 69"/>
          <p:cNvGrpSpPr/>
          <p:nvPr/>
        </p:nvGrpSpPr>
        <p:grpSpPr>
          <a:xfrm>
            <a:off x="598612" y="5734025"/>
            <a:ext cx="2505421" cy="1966952"/>
            <a:chOff x="598612" y="5734025"/>
            <a:chExt cx="2505421" cy="1966952"/>
          </a:xfrm>
        </p:grpSpPr>
        <p:grpSp>
          <p:nvGrpSpPr>
            <p:cNvPr id="57" name="กลุ่ม 56"/>
            <p:cNvGrpSpPr/>
            <p:nvPr/>
          </p:nvGrpSpPr>
          <p:grpSpPr>
            <a:xfrm>
              <a:off x="598612" y="5734025"/>
              <a:ext cx="2442940" cy="1941984"/>
              <a:chOff x="708719" y="5830416"/>
              <a:chExt cx="2160241" cy="1941984"/>
            </a:xfrm>
          </p:grpSpPr>
          <p:sp>
            <p:nvSpPr>
              <p:cNvPr id="50" name="สี่เหลี่ยมมุมมน 49"/>
              <p:cNvSpPr/>
              <p:nvPr/>
            </p:nvSpPr>
            <p:spPr>
              <a:xfrm>
                <a:off x="924744" y="5845274"/>
                <a:ext cx="1944216" cy="1927126"/>
              </a:xfrm>
              <a:prstGeom prst="roundRect">
                <a:avLst/>
              </a:pr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49" name="รูปห้าเหลี่ยม 48"/>
              <p:cNvSpPr/>
              <p:nvPr/>
            </p:nvSpPr>
            <p:spPr>
              <a:xfrm>
                <a:off x="708719" y="5830416"/>
                <a:ext cx="858763" cy="432048"/>
              </a:xfrm>
              <a:prstGeom prst="homePlate">
                <a:avLst/>
              </a:prstGeom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US" sz="1800" b="1" dirty="0" smtClean="0">
                    <a:solidFill>
                      <a:srgbClr val="7030A0"/>
                    </a:solidFill>
                    <a:latin typeface="TH SarabunPSK" pitchFamily="34" charset="-34"/>
                    <a:cs typeface="TH SarabunPSK" pitchFamily="34" charset="-34"/>
                  </a:rPr>
                  <a:t>3 </a:t>
                </a:r>
                <a:r>
                  <a:rPr lang="th-TH" sz="1800" b="1" dirty="0" smtClean="0">
                    <a:solidFill>
                      <a:srgbClr val="7030A0"/>
                    </a:solidFill>
                    <a:latin typeface="TH SarabunPSK" pitchFamily="34" charset="-34"/>
                    <a:cs typeface="TH SarabunPSK" pitchFamily="34" charset="-34"/>
                  </a:rPr>
                  <a:t>เดือน</a:t>
                </a:r>
                <a:endParaRPr lang="th-TH" sz="1800" b="1" dirty="0">
                  <a:solidFill>
                    <a:srgbClr val="7030A0"/>
                  </a:solidFill>
                  <a:latin typeface="TH SarabunPSK" pitchFamily="34" charset="-34"/>
                  <a:cs typeface="TH SarabunPSK" pitchFamily="34" charset="-34"/>
                </a:endParaRPr>
              </a:p>
            </p:txBody>
          </p:sp>
        </p:grpSp>
        <p:sp>
          <p:nvSpPr>
            <p:cNvPr id="51" name="TextBox 50"/>
            <p:cNvSpPr txBox="1"/>
            <p:nvPr/>
          </p:nvSpPr>
          <p:spPr>
            <a:xfrm>
              <a:off x="858068" y="6100539"/>
              <a:ext cx="2245965" cy="16004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h-TH" sz="1400" b="1" dirty="0" smtClean="0">
                  <a:latin typeface="TH SarabunPSK" pitchFamily="34" charset="-34"/>
                  <a:cs typeface="TH SarabunPSK" pitchFamily="34" charset="-34"/>
                </a:rPr>
                <a:t>- มี</a:t>
              </a:r>
              <a:r>
                <a:rPr lang="th-TH" sz="1400" b="1" dirty="0">
                  <a:latin typeface="TH SarabunPSK" pitchFamily="34" charset="-34"/>
                  <a:cs typeface="TH SarabunPSK" pitchFamily="34" charset="-34"/>
                </a:rPr>
                <a:t>แนวทางการดำเนินงาน “</a:t>
              </a:r>
              <a:r>
                <a:rPr lang="th-TH" sz="1400" b="1" dirty="0" smtClean="0">
                  <a:latin typeface="TH SarabunPSK" pitchFamily="34" charset="-34"/>
                  <a:cs typeface="TH SarabunPSK" pitchFamily="34" charset="-34"/>
                </a:rPr>
                <a:t>การบำบัด</a:t>
              </a:r>
              <a:r>
                <a:rPr lang="th-TH" sz="1400" b="1" dirty="0">
                  <a:latin typeface="TH SarabunPSK" pitchFamily="34" charset="-34"/>
                  <a:cs typeface="TH SarabunPSK" pitchFamily="34" charset="-34"/>
                </a:rPr>
                <a:t>ฟื้นฟูโดยใช้ชุมชนเป็นศูนย์กลาง” (</a:t>
              </a:r>
              <a:r>
                <a:rPr lang="en-US" sz="1400" b="1" dirty="0" err="1">
                  <a:latin typeface="TH SarabunPSK" pitchFamily="34" charset="-34"/>
                  <a:cs typeface="TH SarabunPSK" pitchFamily="34" charset="-34"/>
                </a:rPr>
                <a:t>CBTx</a:t>
              </a:r>
              <a:r>
                <a:rPr lang="en-US" sz="1400" b="1" dirty="0">
                  <a:latin typeface="TH SarabunPSK" pitchFamily="34" charset="-34"/>
                  <a:cs typeface="TH SarabunPSK" pitchFamily="34" charset="-34"/>
                </a:rPr>
                <a:t>)</a:t>
              </a:r>
              <a:endParaRPr lang="en-US" sz="1400" b="1" dirty="0" smtClean="0">
                <a:latin typeface="TH SarabunPSK" pitchFamily="34" charset="-34"/>
                <a:cs typeface="TH SarabunPSK" pitchFamily="34" charset="-34"/>
              </a:endParaRPr>
            </a:p>
            <a:p>
              <a:r>
                <a:rPr lang="th-TH" sz="1400" b="1" dirty="0" smtClean="0">
                  <a:latin typeface="TH SarabunPSK" pitchFamily="34" charset="-34"/>
                  <a:cs typeface="TH SarabunPSK" pitchFamily="34" charset="-34"/>
                </a:rPr>
                <a:t>- ส่งเสริม</a:t>
              </a:r>
              <a:r>
                <a:rPr lang="th-TH" sz="1400" b="1" dirty="0">
                  <a:latin typeface="TH SarabunPSK" pitchFamily="34" charset="-34"/>
                  <a:cs typeface="TH SarabunPSK" pitchFamily="34" charset="-34"/>
                </a:rPr>
                <a:t>การใช้  </a:t>
              </a:r>
              <a:r>
                <a:rPr lang="en-US" sz="1400" b="1" dirty="0">
                  <a:latin typeface="TH SarabunPSK" pitchFamily="34" charset="-34"/>
                  <a:cs typeface="TH SarabunPSK" pitchFamily="34" charset="-34"/>
                </a:rPr>
                <a:t>Application </a:t>
              </a:r>
              <a:r>
                <a:rPr lang="th-TH" sz="1400" b="1" dirty="0">
                  <a:latin typeface="TH SarabunPSK" pitchFamily="34" charset="-34"/>
                  <a:cs typeface="TH SarabunPSK" pitchFamily="34" charset="-34"/>
                </a:rPr>
                <a:t>ส่งเสริมป้องกันและเพิ่มการเข้าถึงการบำบัดฟื้นฟู</a:t>
              </a:r>
              <a:endParaRPr lang="th-TH" sz="1400" b="1" dirty="0" smtClean="0">
                <a:latin typeface="TH SarabunPSK" pitchFamily="34" charset="-34"/>
                <a:cs typeface="TH SarabunPSK" pitchFamily="34" charset="-34"/>
              </a:endParaRPr>
            </a:p>
            <a:p>
              <a:r>
                <a:rPr lang="th-TH" sz="1400" b="1" dirty="0" smtClean="0">
                  <a:latin typeface="TH SarabunPSK" pitchFamily="34" charset="-34"/>
                  <a:cs typeface="TH SarabunPSK" pitchFamily="34" charset="-34"/>
                </a:rPr>
                <a:t>- ร้อย</a:t>
              </a:r>
              <a:r>
                <a:rPr lang="th-TH" sz="1400" b="1" dirty="0">
                  <a:latin typeface="TH SarabunPSK" pitchFamily="34" charset="-34"/>
                  <a:cs typeface="TH SarabunPSK" pitchFamily="34" charset="-34"/>
                </a:rPr>
                <a:t>ละ 50 ของศูนย์ปรับเปลี่ยนฯ  ศูนย์ฟื้นฟู เรือนจำผ่านเกณฑ์มาตรฐานของกระทรวงสาธารณสุข(การประเมินตนเอง</a:t>
              </a:r>
              <a:r>
                <a:rPr lang="th-TH" sz="1400" b="1" dirty="0" smtClean="0">
                  <a:latin typeface="TH SarabunPSK" pitchFamily="34" charset="-34"/>
                  <a:cs typeface="TH SarabunPSK" pitchFamily="34" charset="-34"/>
                </a:rPr>
                <a:t>)</a:t>
              </a:r>
              <a:endParaRPr lang="th-TH" sz="1400" b="1" dirty="0">
                <a:latin typeface="TH SarabunPSK" pitchFamily="34" charset="-34"/>
                <a:cs typeface="TH SarabunPSK" pitchFamily="34" charset="-34"/>
              </a:endParaRPr>
            </a:p>
          </p:txBody>
        </p:sp>
      </p:grpSp>
      <p:grpSp>
        <p:nvGrpSpPr>
          <p:cNvPr id="71" name="กลุ่ม 70"/>
          <p:cNvGrpSpPr/>
          <p:nvPr/>
        </p:nvGrpSpPr>
        <p:grpSpPr>
          <a:xfrm>
            <a:off x="3094509" y="5725641"/>
            <a:ext cx="2342356" cy="1979528"/>
            <a:chOff x="3094509" y="5725641"/>
            <a:chExt cx="2342356" cy="1979528"/>
          </a:xfrm>
        </p:grpSpPr>
        <p:grpSp>
          <p:nvGrpSpPr>
            <p:cNvPr id="58" name="กลุ่ม 57"/>
            <p:cNvGrpSpPr/>
            <p:nvPr/>
          </p:nvGrpSpPr>
          <p:grpSpPr>
            <a:xfrm>
              <a:off x="3094509" y="5725641"/>
              <a:ext cx="2304256" cy="1941984"/>
              <a:chOff x="708720" y="5830416"/>
              <a:chExt cx="2160240" cy="1941984"/>
            </a:xfrm>
          </p:grpSpPr>
          <p:sp>
            <p:nvSpPr>
              <p:cNvPr id="59" name="สี่เหลี่ยมมุมมน 58"/>
              <p:cNvSpPr/>
              <p:nvPr/>
            </p:nvSpPr>
            <p:spPr>
              <a:xfrm>
                <a:off x="924744" y="5845274"/>
                <a:ext cx="1944216" cy="1927126"/>
              </a:xfrm>
              <a:prstGeom prst="roundRect">
                <a:avLst/>
              </a:prstGeom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60" name="รูปห้าเหลี่ยม 59"/>
              <p:cNvSpPr/>
              <p:nvPr/>
            </p:nvSpPr>
            <p:spPr>
              <a:xfrm>
                <a:off x="708720" y="5830416"/>
                <a:ext cx="864096" cy="432048"/>
              </a:xfrm>
              <a:prstGeom prst="homePlate">
                <a:avLst/>
              </a:prstGeom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US" sz="1800" b="1" dirty="0" smtClean="0">
                    <a:solidFill>
                      <a:srgbClr val="7030A0"/>
                    </a:solidFill>
                    <a:latin typeface="TH SarabunPSK" pitchFamily="34" charset="-34"/>
                    <a:cs typeface="TH SarabunPSK" pitchFamily="34" charset="-34"/>
                  </a:rPr>
                  <a:t>6 </a:t>
                </a:r>
                <a:r>
                  <a:rPr lang="th-TH" sz="1800" b="1" dirty="0" smtClean="0">
                    <a:solidFill>
                      <a:srgbClr val="7030A0"/>
                    </a:solidFill>
                    <a:latin typeface="TH SarabunPSK" pitchFamily="34" charset="-34"/>
                    <a:cs typeface="TH SarabunPSK" pitchFamily="34" charset="-34"/>
                  </a:rPr>
                  <a:t>เดือน</a:t>
                </a:r>
                <a:endParaRPr lang="th-TH" sz="1800" b="1" dirty="0">
                  <a:solidFill>
                    <a:srgbClr val="7030A0"/>
                  </a:solidFill>
                  <a:latin typeface="TH SarabunPSK" pitchFamily="34" charset="-34"/>
                  <a:cs typeface="TH SarabunPSK" pitchFamily="34" charset="-34"/>
                </a:endParaRPr>
              </a:p>
            </p:txBody>
          </p:sp>
        </p:grpSp>
        <p:sp>
          <p:nvSpPr>
            <p:cNvPr id="67" name="TextBox 66"/>
            <p:cNvSpPr txBox="1"/>
            <p:nvPr/>
          </p:nvSpPr>
          <p:spPr>
            <a:xfrm>
              <a:off x="3420641" y="6104731"/>
              <a:ext cx="2016224" cy="16004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h-TH" sz="1400" b="1" dirty="0" smtClean="0">
                  <a:latin typeface="TH SarabunPSK" pitchFamily="34" charset="-34"/>
                  <a:cs typeface="TH SarabunPSK" pitchFamily="34" charset="-34"/>
                </a:rPr>
                <a:t>- ร้อย</a:t>
              </a:r>
              <a:r>
                <a:rPr lang="th-TH" sz="1400" b="1" dirty="0">
                  <a:latin typeface="TH SarabunPSK" pitchFamily="34" charset="-34"/>
                  <a:cs typeface="TH SarabunPSK" pitchFamily="34" charset="-34"/>
                </a:rPr>
                <a:t>ละ 50 อำเภอมีการดำเนินการบำบัดฟื้นฟูโดยใช้ชุมชนเป็นศูนย์กลาง</a:t>
              </a:r>
              <a:endParaRPr lang="th-TH" sz="1400" b="1" dirty="0" smtClean="0">
                <a:latin typeface="TH SarabunPSK" pitchFamily="34" charset="-34"/>
                <a:cs typeface="TH SarabunPSK" pitchFamily="34" charset="-34"/>
              </a:endParaRPr>
            </a:p>
            <a:p>
              <a:r>
                <a:rPr lang="th-TH" sz="1400" b="1" dirty="0" smtClean="0">
                  <a:latin typeface="TH SarabunPSK" pitchFamily="34" charset="-34"/>
                  <a:cs typeface="TH SarabunPSK" pitchFamily="34" charset="-34"/>
                </a:rPr>
                <a:t>- ร้อย</a:t>
              </a:r>
              <a:r>
                <a:rPr lang="th-TH" sz="1400" b="1" dirty="0">
                  <a:latin typeface="TH SarabunPSK" pitchFamily="34" charset="-34"/>
                  <a:cs typeface="TH SarabunPSK" pitchFamily="34" charset="-34"/>
                </a:rPr>
                <a:t>ละ 100 จังหวัดมีการกำกับดูแลมาตรฐานหน่วยบำบัดฟื้นฟู</a:t>
              </a:r>
              <a:r>
                <a:rPr lang="th-TH" sz="1400" b="1" dirty="0" err="1">
                  <a:latin typeface="TH SarabunPSK" pitchFamily="34" charset="-34"/>
                  <a:cs typeface="TH SarabunPSK" pitchFamily="34" charset="-34"/>
                </a:rPr>
                <a:t>ยาเสพติด</a:t>
              </a:r>
              <a:r>
                <a:rPr lang="th-TH" sz="1400" b="1" dirty="0">
                  <a:latin typeface="TH SarabunPSK" pitchFamily="34" charset="-34"/>
                  <a:cs typeface="TH SarabunPSK" pitchFamily="34" charset="-34"/>
                </a:rPr>
                <a:t>(ประเมินภายนอก)</a:t>
              </a:r>
              <a:endParaRPr lang="th-TH" sz="1400" b="1" dirty="0" smtClean="0">
                <a:latin typeface="TH SarabunPSK" pitchFamily="34" charset="-34"/>
                <a:cs typeface="TH SarabunPSK" pitchFamily="34" charset="-34"/>
              </a:endParaRPr>
            </a:p>
            <a:p>
              <a:r>
                <a:rPr lang="th-TH" sz="1400" b="1" dirty="0" smtClean="0">
                  <a:latin typeface="TH SarabunPSK" pitchFamily="34" charset="-34"/>
                  <a:cs typeface="TH SarabunPSK" pitchFamily="34" charset="-34"/>
                </a:rPr>
                <a:t>- มี</a:t>
              </a:r>
              <a:r>
                <a:rPr lang="th-TH" sz="1400" b="1" dirty="0">
                  <a:latin typeface="TH SarabunPSK" pitchFamily="34" charset="-34"/>
                  <a:cs typeface="TH SarabunPSK" pitchFamily="34" charset="-34"/>
                </a:rPr>
                <a:t>ฐานข้อมูลด้านการบำบัด(</a:t>
              </a:r>
              <a:r>
                <a:rPr lang="th-TH" sz="1400" b="1" dirty="0" err="1">
                  <a:latin typeface="TH SarabunPSK" pitchFamily="34" charset="-34"/>
                  <a:cs typeface="TH SarabunPSK" pitchFamily="34" charset="-34"/>
                </a:rPr>
                <a:t>บสต.</a:t>
              </a:r>
              <a:r>
                <a:rPr lang="th-TH" sz="1400" b="1" dirty="0">
                  <a:latin typeface="TH SarabunPSK" pitchFamily="34" charset="-34"/>
                  <a:cs typeface="TH SarabunPSK" pitchFamily="34" charset="-34"/>
                </a:rPr>
                <a:t>) </a:t>
              </a:r>
              <a:r>
                <a:rPr lang="th-TH" sz="1400" b="1" dirty="0" smtClean="0">
                  <a:latin typeface="TH SarabunPSK" pitchFamily="34" charset="-34"/>
                  <a:cs typeface="TH SarabunPSK" pitchFamily="34" charset="-34"/>
                </a:rPr>
                <a:t/>
              </a:r>
              <a:br>
                <a:rPr lang="th-TH" sz="1400" b="1" dirty="0" smtClean="0">
                  <a:latin typeface="TH SarabunPSK" pitchFamily="34" charset="-34"/>
                  <a:cs typeface="TH SarabunPSK" pitchFamily="34" charset="-34"/>
                </a:rPr>
              </a:br>
              <a:r>
                <a:rPr lang="th-TH" sz="1400" b="1" dirty="0" smtClean="0">
                  <a:latin typeface="TH SarabunPSK" pitchFamily="34" charset="-34"/>
                  <a:cs typeface="TH SarabunPSK" pitchFamily="34" charset="-34"/>
                </a:rPr>
                <a:t>ที่</a:t>
              </a:r>
              <a:r>
                <a:rPr lang="th-TH" sz="1400" b="1" dirty="0">
                  <a:latin typeface="TH SarabunPSK" pitchFamily="34" charset="-34"/>
                  <a:cs typeface="TH SarabunPSK" pitchFamily="34" charset="-34"/>
                </a:rPr>
                <a:t>เป็นมิตรกับ</a:t>
              </a:r>
              <a:r>
                <a:rPr lang="th-TH" sz="1400" b="1" dirty="0" smtClean="0">
                  <a:latin typeface="TH SarabunPSK" pitchFamily="34" charset="-34"/>
                  <a:cs typeface="TH SarabunPSK" pitchFamily="34" charset="-34"/>
                </a:rPr>
                <a:t>ผู้ใช้</a:t>
              </a:r>
              <a:endParaRPr lang="th-TH" sz="1400" b="1" dirty="0">
                <a:latin typeface="TH SarabunPSK" pitchFamily="34" charset="-34"/>
                <a:cs typeface="TH SarabunPSK" pitchFamily="34" charset="-34"/>
              </a:endParaRPr>
            </a:p>
          </p:txBody>
        </p:sp>
      </p:grpSp>
      <p:grpSp>
        <p:nvGrpSpPr>
          <p:cNvPr id="72" name="กลุ่ม 71"/>
          <p:cNvGrpSpPr/>
          <p:nvPr/>
        </p:nvGrpSpPr>
        <p:grpSpPr>
          <a:xfrm>
            <a:off x="5457056" y="5725641"/>
            <a:ext cx="2236440" cy="1941984"/>
            <a:chOff x="5457056" y="5725641"/>
            <a:chExt cx="2236440" cy="1941984"/>
          </a:xfrm>
        </p:grpSpPr>
        <p:grpSp>
          <p:nvGrpSpPr>
            <p:cNvPr id="61" name="กลุ่ม 60"/>
            <p:cNvGrpSpPr/>
            <p:nvPr/>
          </p:nvGrpSpPr>
          <p:grpSpPr>
            <a:xfrm>
              <a:off x="5457056" y="5725641"/>
              <a:ext cx="2232248" cy="1941984"/>
              <a:chOff x="708720" y="5830416"/>
              <a:chExt cx="2160240" cy="1941984"/>
            </a:xfrm>
          </p:grpSpPr>
          <p:sp>
            <p:nvSpPr>
              <p:cNvPr id="62" name="สี่เหลี่ยมมุมมน 61"/>
              <p:cNvSpPr/>
              <p:nvPr/>
            </p:nvSpPr>
            <p:spPr>
              <a:xfrm>
                <a:off x="924744" y="5845274"/>
                <a:ext cx="1944216" cy="1927126"/>
              </a:xfrm>
              <a:prstGeom prst="roundRect">
                <a:avLst/>
              </a:prstGeom>
            </p:spPr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63" name="รูปห้าเหลี่ยม 62"/>
              <p:cNvSpPr/>
              <p:nvPr/>
            </p:nvSpPr>
            <p:spPr>
              <a:xfrm>
                <a:off x="708720" y="5830416"/>
                <a:ext cx="864096" cy="432048"/>
              </a:xfrm>
              <a:prstGeom prst="homePlate">
                <a:avLst/>
              </a:prstGeom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US" sz="1800" b="1" dirty="0">
                    <a:solidFill>
                      <a:srgbClr val="7030A0"/>
                    </a:solidFill>
                    <a:latin typeface="TH SarabunPSK" pitchFamily="34" charset="-34"/>
                    <a:cs typeface="TH SarabunPSK" pitchFamily="34" charset="-34"/>
                  </a:rPr>
                  <a:t>9</a:t>
                </a:r>
                <a:r>
                  <a:rPr lang="en-US" sz="1800" b="1" dirty="0" smtClean="0">
                    <a:solidFill>
                      <a:srgbClr val="7030A0"/>
                    </a:solidFill>
                    <a:latin typeface="TH SarabunPSK" pitchFamily="34" charset="-34"/>
                    <a:cs typeface="TH SarabunPSK" pitchFamily="34" charset="-34"/>
                  </a:rPr>
                  <a:t> </a:t>
                </a:r>
                <a:r>
                  <a:rPr lang="th-TH" sz="1800" b="1" dirty="0" smtClean="0">
                    <a:solidFill>
                      <a:srgbClr val="7030A0"/>
                    </a:solidFill>
                    <a:latin typeface="TH SarabunPSK" pitchFamily="34" charset="-34"/>
                    <a:cs typeface="TH SarabunPSK" pitchFamily="34" charset="-34"/>
                  </a:rPr>
                  <a:t>เดือน</a:t>
                </a:r>
                <a:endParaRPr lang="th-TH" sz="1800" b="1" dirty="0">
                  <a:solidFill>
                    <a:srgbClr val="7030A0"/>
                  </a:solidFill>
                  <a:latin typeface="TH SarabunPSK" pitchFamily="34" charset="-34"/>
                  <a:cs typeface="TH SarabunPSK" pitchFamily="34" charset="-34"/>
                </a:endParaRPr>
              </a:p>
            </p:txBody>
          </p:sp>
        </p:grpSp>
        <p:sp>
          <p:nvSpPr>
            <p:cNvPr id="68" name="TextBox 67"/>
            <p:cNvSpPr txBox="1"/>
            <p:nvPr/>
          </p:nvSpPr>
          <p:spPr>
            <a:xfrm>
              <a:off x="5821288" y="6166073"/>
              <a:ext cx="1872208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h-TH" sz="1400" b="1" dirty="0" smtClean="0">
                  <a:latin typeface="TH SarabunPSK" pitchFamily="34" charset="-34"/>
                  <a:cs typeface="TH SarabunPSK" pitchFamily="34" charset="-34"/>
                </a:rPr>
                <a:t>- ร้อย</a:t>
              </a:r>
              <a:r>
                <a:rPr lang="th-TH" sz="1400" b="1" dirty="0">
                  <a:latin typeface="TH SarabunPSK" pitchFamily="34" charset="-34"/>
                  <a:cs typeface="TH SarabunPSK" pitchFamily="34" charset="-34"/>
                </a:rPr>
                <a:t>ละ 100  อำเภอมีการดำเนินการบำบัดฟื้นฟูโดยใช้ชุมชนเป็นศูนย์กลาง</a:t>
              </a:r>
              <a:endParaRPr lang="th-TH" sz="1400" b="1" dirty="0" smtClean="0">
                <a:latin typeface="TH SarabunPSK" pitchFamily="34" charset="-34"/>
                <a:cs typeface="TH SarabunPSK" pitchFamily="34" charset="-34"/>
              </a:endParaRPr>
            </a:p>
            <a:p>
              <a:r>
                <a:rPr lang="th-TH" sz="1400" b="1" dirty="0" smtClean="0">
                  <a:latin typeface="TH SarabunPSK" pitchFamily="34" charset="-34"/>
                  <a:cs typeface="TH SarabunPSK" pitchFamily="34" charset="-34"/>
                </a:rPr>
                <a:t>- ร้อย</a:t>
              </a:r>
              <a:r>
                <a:rPr lang="th-TH" sz="1400" b="1" dirty="0">
                  <a:latin typeface="TH SarabunPSK" pitchFamily="34" charset="-34"/>
                  <a:cs typeface="TH SarabunPSK" pitchFamily="34" charset="-34"/>
                </a:rPr>
                <a:t>ละ 100  อำเภอมีการกำกับดูแลและมาตรฐานหน่วยบำบัดฟื้นฟู</a:t>
              </a:r>
              <a:r>
                <a:rPr lang="th-TH" sz="1400" b="1" dirty="0" err="1">
                  <a:latin typeface="TH SarabunPSK" pitchFamily="34" charset="-34"/>
                  <a:cs typeface="TH SarabunPSK" pitchFamily="34" charset="-34"/>
                </a:rPr>
                <a:t>ยาเสพติด</a:t>
              </a:r>
              <a:r>
                <a:rPr lang="th-TH" sz="1400" b="1" dirty="0">
                  <a:latin typeface="TH SarabunPSK" pitchFamily="34" charset="-34"/>
                  <a:cs typeface="TH SarabunPSK" pitchFamily="34" charset="-34"/>
                </a:rPr>
                <a:t>(ประเมินภายนอก</a:t>
              </a:r>
              <a:r>
                <a:rPr lang="th-TH" sz="1400" b="1" dirty="0" smtClean="0">
                  <a:latin typeface="TH SarabunPSK" pitchFamily="34" charset="-34"/>
                  <a:cs typeface="TH SarabunPSK" pitchFamily="34" charset="-34"/>
                </a:rPr>
                <a:t>)</a:t>
              </a:r>
              <a:endParaRPr lang="th-TH" sz="1400" b="1" dirty="0">
                <a:latin typeface="TH SarabunPSK" pitchFamily="34" charset="-34"/>
                <a:cs typeface="TH SarabunPSK" pitchFamily="34" charset="-34"/>
              </a:endParaRPr>
            </a:p>
          </p:txBody>
        </p:sp>
      </p:grpSp>
      <p:grpSp>
        <p:nvGrpSpPr>
          <p:cNvPr id="73" name="กลุ่ม 72"/>
          <p:cNvGrpSpPr/>
          <p:nvPr/>
        </p:nvGrpSpPr>
        <p:grpSpPr>
          <a:xfrm>
            <a:off x="7741121" y="5734025"/>
            <a:ext cx="2160240" cy="1984861"/>
            <a:chOff x="7741121" y="5734025"/>
            <a:chExt cx="2160240" cy="1984861"/>
          </a:xfrm>
        </p:grpSpPr>
        <p:grpSp>
          <p:nvGrpSpPr>
            <p:cNvPr id="64" name="กลุ่ม 63"/>
            <p:cNvGrpSpPr/>
            <p:nvPr/>
          </p:nvGrpSpPr>
          <p:grpSpPr>
            <a:xfrm>
              <a:off x="7741121" y="5734025"/>
              <a:ext cx="2160240" cy="1941984"/>
              <a:chOff x="708720" y="5830416"/>
              <a:chExt cx="2160240" cy="1941984"/>
            </a:xfrm>
          </p:grpSpPr>
          <p:sp>
            <p:nvSpPr>
              <p:cNvPr id="65" name="สี่เหลี่ยมมุมมน 64"/>
              <p:cNvSpPr/>
              <p:nvPr/>
            </p:nvSpPr>
            <p:spPr>
              <a:xfrm>
                <a:off x="924744" y="5845274"/>
                <a:ext cx="1944216" cy="1927126"/>
              </a:xfrm>
              <a:prstGeom prst="roundRect">
                <a:avLst/>
              </a:prstGeom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66" name="รูปห้าเหลี่ยม 65"/>
              <p:cNvSpPr/>
              <p:nvPr/>
            </p:nvSpPr>
            <p:spPr>
              <a:xfrm>
                <a:off x="708720" y="5830416"/>
                <a:ext cx="864096" cy="432048"/>
              </a:xfrm>
              <a:prstGeom prst="homePlate">
                <a:avLst/>
              </a:prstGeom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US" sz="1800" b="1" dirty="0" smtClean="0">
                    <a:solidFill>
                      <a:srgbClr val="7030A0"/>
                    </a:solidFill>
                    <a:latin typeface="TH SarabunPSK" pitchFamily="34" charset="-34"/>
                    <a:cs typeface="TH SarabunPSK" pitchFamily="34" charset="-34"/>
                  </a:rPr>
                  <a:t>12 </a:t>
                </a:r>
                <a:r>
                  <a:rPr lang="th-TH" sz="1800" b="1" dirty="0" smtClean="0">
                    <a:solidFill>
                      <a:srgbClr val="7030A0"/>
                    </a:solidFill>
                    <a:latin typeface="TH SarabunPSK" pitchFamily="34" charset="-34"/>
                    <a:cs typeface="TH SarabunPSK" pitchFamily="34" charset="-34"/>
                  </a:rPr>
                  <a:t>เดือน</a:t>
                </a:r>
                <a:endParaRPr lang="th-TH" sz="1800" b="1" dirty="0">
                  <a:solidFill>
                    <a:srgbClr val="7030A0"/>
                  </a:solidFill>
                  <a:latin typeface="TH SarabunPSK" pitchFamily="34" charset="-34"/>
                  <a:cs typeface="TH SarabunPSK" pitchFamily="34" charset="-34"/>
                </a:endParaRPr>
              </a:p>
            </p:txBody>
          </p:sp>
        </p:grpSp>
        <p:sp>
          <p:nvSpPr>
            <p:cNvPr id="69" name="TextBox 68"/>
            <p:cNvSpPr txBox="1"/>
            <p:nvPr/>
          </p:nvSpPr>
          <p:spPr>
            <a:xfrm>
              <a:off x="8019628" y="6118448"/>
              <a:ext cx="1872208" cy="16004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h-TH" sz="1400" b="1" dirty="0" smtClean="0">
                  <a:latin typeface="TH SarabunPSK" pitchFamily="34" charset="-34"/>
                  <a:cs typeface="TH SarabunPSK" pitchFamily="34" charset="-34"/>
                </a:rPr>
                <a:t>- ร้อย</a:t>
              </a:r>
              <a:r>
                <a:rPr lang="th-TH" sz="1400" b="1" dirty="0">
                  <a:latin typeface="TH SarabunPSK" pitchFamily="34" charset="-34"/>
                  <a:cs typeface="TH SarabunPSK" pitchFamily="34" charset="-34"/>
                </a:rPr>
                <a:t>ละ 20 ของผู้ติด</a:t>
              </a:r>
              <a:r>
                <a:rPr lang="th-TH" sz="1400" b="1" dirty="0" err="1">
                  <a:latin typeface="TH SarabunPSK" pitchFamily="34" charset="-34"/>
                  <a:cs typeface="TH SarabunPSK" pitchFamily="34" charset="-34"/>
                </a:rPr>
                <a:t>ยาเสพติด</a:t>
              </a:r>
              <a:r>
                <a:rPr lang="th-TH" sz="1400" b="1" dirty="0">
                  <a:latin typeface="TH SarabunPSK" pitchFamily="34" charset="-34"/>
                  <a:cs typeface="TH SarabunPSK" pitchFamily="34" charset="-34"/>
                </a:rPr>
                <a:t>ที่บำบัดครบของแต่ละระบบและได้รับการติดตามดูแลต่อเนื่อง 1 ปี</a:t>
              </a:r>
              <a:endParaRPr lang="th-TH" sz="1400" b="1" dirty="0" smtClean="0">
                <a:latin typeface="TH SarabunPSK" pitchFamily="34" charset="-34"/>
                <a:cs typeface="TH SarabunPSK" pitchFamily="34" charset="-34"/>
              </a:endParaRPr>
            </a:p>
            <a:p>
              <a:r>
                <a:rPr lang="th-TH" sz="1400" b="1" dirty="0" smtClean="0">
                  <a:latin typeface="TH SarabunPSK" pitchFamily="34" charset="-34"/>
                  <a:cs typeface="TH SarabunPSK" pitchFamily="34" charset="-34"/>
                </a:rPr>
                <a:t>- ร้อย</a:t>
              </a:r>
              <a:r>
                <a:rPr lang="th-TH" sz="1400" b="1" dirty="0">
                  <a:latin typeface="TH SarabunPSK" pitchFamily="34" charset="-34"/>
                  <a:cs typeface="TH SarabunPSK" pitchFamily="34" charset="-34"/>
                </a:rPr>
                <a:t>ละ 40 ของผู้ใช้ผู้เสพที่บำบัดครบตามเกณฑ์ที่กำหนดของแต่ละระบบหยุดเสพต่อเนื่องหลังจำหน่ายจากการบำบัด 3 </a:t>
              </a:r>
              <a:r>
                <a:rPr lang="th-TH" sz="1400" b="1" dirty="0" smtClean="0">
                  <a:latin typeface="TH SarabunPSK" pitchFamily="34" charset="-34"/>
                  <a:cs typeface="TH SarabunPSK" pitchFamily="34" charset="-34"/>
                </a:rPr>
                <a:t>เดือน</a:t>
              </a:r>
              <a:endParaRPr lang="th-TH" sz="1400" b="1" dirty="0">
                <a:latin typeface="TH SarabunPSK" pitchFamily="34" charset="-34"/>
                <a:cs typeface="TH SarabunPSK" pitchFamily="34" charset="-34"/>
              </a:endParaRPr>
            </a:p>
          </p:txBody>
        </p:sp>
      </p:grpSp>
      <p:pic>
        <p:nvPicPr>
          <p:cNvPr id="74" name="รูปภาพ 73" descr="ตรากระทรวงสาธารณสุขใหม่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-1" y="0"/>
            <a:ext cx="572587" cy="573832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270</TotalTime>
  <Words>304</Words>
  <Application>Microsoft Office PowerPoint</Application>
  <PresentationFormat>กำหนดเอง</PresentationFormat>
  <Paragraphs>54</Paragraphs>
  <Slides>1</Slides>
  <Notes>0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1</vt:i4>
      </vt:variant>
    </vt:vector>
  </HeadingPairs>
  <TitlesOfParts>
    <vt:vector size="2" baseType="lpstr">
      <vt:lpstr>Office Theme</vt:lpstr>
      <vt:lpstr>งานนำเสนอ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ภาพนิ่ง 1</dc:title>
  <dc:creator>Administrator</dc:creator>
  <cp:lastModifiedBy>SRP.V</cp:lastModifiedBy>
  <cp:revision>17</cp:revision>
  <dcterms:modified xsi:type="dcterms:W3CDTF">2018-10-11T06:43:38Z</dcterms:modified>
</cp:coreProperties>
</file>